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</p:sldMasterIdLst>
  <p:notesMasterIdLst>
    <p:notesMasterId r:id="rId100"/>
  </p:notesMasterIdLst>
  <p:sldIdLst>
    <p:sldId id="285" r:id="rId2"/>
    <p:sldId id="299" r:id="rId3"/>
    <p:sldId id="533" r:id="rId4"/>
    <p:sldId id="275" r:id="rId5"/>
    <p:sldId id="548" r:id="rId6"/>
    <p:sldId id="549" r:id="rId7"/>
    <p:sldId id="265" r:id="rId8"/>
    <p:sldId id="266" r:id="rId9"/>
    <p:sldId id="534" r:id="rId10"/>
    <p:sldId id="535" r:id="rId11"/>
    <p:sldId id="259" r:id="rId12"/>
    <p:sldId id="527" r:id="rId13"/>
    <p:sldId id="260" r:id="rId14"/>
    <p:sldId id="262" r:id="rId15"/>
    <p:sldId id="263" r:id="rId16"/>
    <p:sldId id="528" r:id="rId17"/>
    <p:sldId id="550" r:id="rId18"/>
    <p:sldId id="568" r:id="rId19"/>
    <p:sldId id="551" r:id="rId20"/>
    <p:sldId id="552" r:id="rId21"/>
    <p:sldId id="282" r:id="rId22"/>
    <p:sldId id="283" r:id="rId23"/>
    <p:sldId id="286" r:id="rId24"/>
    <p:sldId id="284" r:id="rId25"/>
    <p:sldId id="553" r:id="rId26"/>
    <p:sldId id="287" r:id="rId27"/>
    <p:sldId id="554" r:id="rId28"/>
    <p:sldId id="555" r:id="rId29"/>
    <p:sldId id="556" r:id="rId30"/>
    <p:sldId id="557" r:id="rId31"/>
    <p:sldId id="558" r:id="rId32"/>
    <p:sldId id="559" r:id="rId33"/>
    <p:sldId id="560" r:id="rId34"/>
    <p:sldId id="561" r:id="rId35"/>
    <p:sldId id="562" r:id="rId36"/>
    <p:sldId id="563" r:id="rId37"/>
    <p:sldId id="564" r:id="rId38"/>
    <p:sldId id="565" r:id="rId39"/>
    <p:sldId id="566" r:id="rId40"/>
    <p:sldId id="567" r:id="rId41"/>
    <p:sldId id="289" r:id="rId42"/>
    <p:sldId id="290" r:id="rId43"/>
    <p:sldId id="291" r:id="rId44"/>
    <p:sldId id="293" r:id="rId45"/>
    <p:sldId id="292" r:id="rId46"/>
    <p:sldId id="529" r:id="rId47"/>
    <p:sldId id="270" r:id="rId48"/>
    <p:sldId id="271" r:id="rId49"/>
    <p:sldId id="273" r:id="rId50"/>
    <p:sldId id="272" r:id="rId51"/>
    <p:sldId id="506" r:id="rId52"/>
    <p:sldId id="507" r:id="rId53"/>
    <p:sldId id="508" r:id="rId54"/>
    <p:sldId id="509" r:id="rId55"/>
    <p:sldId id="510" r:id="rId56"/>
    <p:sldId id="511" r:id="rId57"/>
    <p:sldId id="512" r:id="rId58"/>
    <p:sldId id="517" r:id="rId59"/>
    <p:sldId id="518" r:id="rId60"/>
    <p:sldId id="513" r:id="rId61"/>
    <p:sldId id="519" r:id="rId62"/>
    <p:sldId id="514" r:id="rId63"/>
    <p:sldId id="520" r:id="rId64"/>
    <p:sldId id="521" r:id="rId65"/>
    <p:sldId id="522" r:id="rId66"/>
    <p:sldId id="523" r:id="rId67"/>
    <p:sldId id="524" r:id="rId68"/>
    <p:sldId id="526" r:id="rId69"/>
    <p:sldId id="532" r:id="rId70"/>
    <p:sldId id="531" r:id="rId71"/>
    <p:sldId id="256" r:id="rId72"/>
    <p:sldId id="257" r:id="rId73"/>
    <p:sldId id="258" r:id="rId74"/>
    <p:sldId id="536" r:id="rId75"/>
    <p:sldId id="537" r:id="rId76"/>
    <p:sldId id="261" r:id="rId77"/>
    <p:sldId id="538" r:id="rId78"/>
    <p:sldId id="539" r:id="rId79"/>
    <p:sldId id="264" r:id="rId80"/>
    <p:sldId id="540" r:id="rId81"/>
    <p:sldId id="541" r:id="rId82"/>
    <p:sldId id="267" r:id="rId83"/>
    <p:sldId id="268" r:id="rId84"/>
    <p:sldId id="269" r:id="rId85"/>
    <p:sldId id="542" r:id="rId86"/>
    <p:sldId id="543" r:id="rId87"/>
    <p:sldId id="544" r:id="rId88"/>
    <p:sldId id="545" r:id="rId89"/>
    <p:sldId id="274" r:id="rId90"/>
    <p:sldId id="546" r:id="rId91"/>
    <p:sldId id="276" r:id="rId92"/>
    <p:sldId id="277" r:id="rId93"/>
    <p:sldId id="278" r:id="rId94"/>
    <p:sldId id="279" r:id="rId95"/>
    <p:sldId id="280" r:id="rId96"/>
    <p:sldId id="525" r:id="rId97"/>
    <p:sldId id="288" r:id="rId98"/>
    <p:sldId id="530" r:id="rId99"/>
  </p:sldIdLst>
  <p:sldSz cx="12192000" cy="6858000"/>
  <p:notesSz cx="6858000" cy="9144000"/>
  <p:embeddedFontLst>
    <p:embeddedFont>
      <p:font typeface="Calibri" panose="020F0502020204030204" pitchFamily="34" charset="0"/>
      <p:regular r:id="rId101"/>
      <p:bold r:id="rId102"/>
      <p:italic r:id="rId103"/>
      <p:boldItalic r:id="rId104"/>
    </p:embeddedFont>
    <p:embeddedFont>
      <p:font typeface="Poppins" pitchFamily="2" charset="77"/>
      <p:regular r:id="rId105"/>
      <p:bold r:id="rId106"/>
      <p:italic r:id="rId107"/>
      <p:boldItalic r:id="rId108"/>
    </p:embeddedFont>
    <p:embeddedFont>
      <p:font typeface="Roboto" panose="02000000000000000000" pitchFamily="2" charset="0"/>
      <p:regular r:id="rId109"/>
      <p:bold r:id="rId110"/>
      <p:italic r:id="rId111"/>
      <p:boldItalic r:id="rId112"/>
    </p:embeddedFont>
    <p:embeddedFont>
      <p:font typeface="Rockwell" panose="02060603020205020403" pitchFamily="18" charset="77"/>
      <p:regular r:id="rId113"/>
      <p:bold r:id="rId114"/>
      <p:italic r:id="rId115"/>
      <p:boldItalic r:id="rId116"/>
    </p:embeddedFont>
    <p:embeddedFont>
      <p:font typeface="Rockwell Condensed" panose="02060603050405020104" pitchFamily="18" charset="77"/>
      <p:regular r:id="rId117"/>
      <p:bold r:id="rId118"/>
    </p:embeddedFont>
    <p:embeddedFont>
      <p:font typeface="Rockwell Extra Bold" panose="02060603020205020403" pitchFamily="18" charset="77"/>
      <p:bold r:id="rId119"/>
    </p:embeddedFont>
    <p:embeddedFont>
      <p:font typeface="Teko" panose="02000000000000000000" pitchFamily="2" charset="77"/>
      <p:regular r:id="rId120"/>
      <p:bold r:id="rId121"/>
    </p:embeddedFont>
    <p:embeddedFont>
      <p:font typeface="Tw Cen MT" panose="020B0602020104020603" pitchFamily="34" charset="77"/>
      <p:regular r:id="rId122"/>
      <p:bold r:id="rId123"/>
      <p:italic r:id="rId124"/>
      <p:boldItalic r:id="rId125"/>
    </p:embeddedFont>
    <p:embeddedFont>
      <p:font typeface="Wingdings 3" pitchFamily="2" charset="2"/>
      <p:regular r:id="rId1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70033F-CEE1-4951-A3C0-FDB2C7B250D9}">
  <a:tblStyle styleId="{0270033F-CEE1-4951-A3C0-FDB2C7B250D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77"/>
  </p:normalViewPr>
  <p:slideViewPr>
    <p:cSldViewPr snapToGrid="0" snapToObjects="1">
      <p:cViewPr varScale="1">
        <p:scale>
          <a:sx n="155" d="100"/>
          <a:sy n="155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7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2.fntdata"/><Relationship Id="rId16" Type="http://schemas.openxmlformats.org/officeDocument/2006/relationships/slide" Target="slides/slide15.xml"/><Relationship Id="rId107" Type="http://schemas.openxmlformats.org/officeDocument/2006/relationships/font" Target="fonts/font7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.fntdata"/><Relationship Id="rId123" Type="http://schemas.openxmlformats.org/officeDocument/2006/relationships/font" Target="fonts/font23.fntdata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3.fntdata"/><Relationship Id="rId118" Type="http://schemas.openxmlformats.org/officeDocument/2006/relationships/font" Target="fonts/font1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124" Type="http://schemas.openxmlformats.org/officeDocument/2006/relationships/font" Target="fonts/font24.fntdata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4.fntdata"/><Relationship Id="rId119" Type="http://schemas.openxmlformats.org/officeDocument/2006/relationships/font" Target="fonts/font19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9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4.fntdata"/><Relationship Id="rId120" Type="http://schemas.openxmlformats.org/officeDocument/2006/relationships/font" Target="fonts/font20.fntdata"/><Relationship Id="rId125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0.fntdata"/><Relationship Id="rId115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font" Target="fonts/font5.fntdata"/><Relationship Id="rId126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2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6.fntdata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font" Target="fonts/font1.fntdata"/><Relationship Id="rId122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1F749A-5726-4913-BC59-42A7E12DB260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FF399A3-027D-4622-98AD-10CFB426B0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You’re Running Massive Scale</a:t>
          </a:r>
        </a:p>
      </dgm:t>
    </dgm:pt>
    <dgm:pt modelId="{F6B86C00-7AD5-4127-B625-0F9EC5E0BEF3}" type="parTrans" cxnId="{5A3652FA-6BA3-4C5B-90FF-20D378466A24}">
      <dgm:prSet/>
      <dgm:spPr/>
      <dgm:t>
        <a:bodyPr/>
        <a:lstStyle/>
        <a:p>
          <a:endParaRPr lang="en-US"/>
        </a:p>
      </dgm:t>
    </dgm:pt>
    <dgm:pt modelId="{6B587F13-B2CD-4B91-890F-5F80DA52C9E7}" type="sibTrans" cxnId="{5A3652FA-6BA3-4C5B-90FF-20D378466A24}">
      <dgm:prSet/>
      <dgm:spPr/>
      <dgm:t>
        <a:bodyPr/>
        <a:lstStyle/>
        <a:p>
          <a:endParaRPr lang="en-US"/>
        </a:p>
      </dgm:t>
    </dgm:pt>
    <dgm:pt modelId="{56909705-082A-4567-B84D-CD5EA85707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You Write Large Scale Distributed Microservices</a:t>
          </a:r>
          <a:endParaRPr lang="en-US" dirty="0"/>
        </a:p>
      </dgm:t>
    </dgm:pt>
    <dgm:pt modelId="{F5449086-FBCC-4842-90B4-A84961FB7E5A}" type="parTrans" cxnId="{4E1EF53F-C371-4E7B-8532-5ACCAD9BCC77}">
      <dgm:prSet/>
      <dgm:spPr/>
      <dgm:t>
        <a:bodyPr/>
        <a:lstStyle/>
        <a:p>
          <a:endParaRPr lang="en-US"/>
        </a:p>
      </dgm:t>
    </dgm:pt>
    <dgm:pt modelId="{B3C7ECA2-A371-4761-90F3-986522A3162A}" type="sibTrans" cxnId="{4E1EF53F-C371-4E7B-8532-5ACCAD9BCC77}">
      <dgm:prSet/>
      <dgm:spPr/>
      <dgm:t>
        <a:bodyPr/>
        <a:lstStyle/>
        <a:p>
          <a:endParaRPr lang="en-US"/>
        </a:p>
      </dgm:t>
    </dgm:pt>
    <dgm:pt modelId="{FDE314F7-B340-4976-9520-F8E94E4279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Your Company Isn’t Giving You a Choice</a:t>
          </a:r>
        </a:p>
      </dgm:t>
    </dgm:pt>
    <dgm:pt modelId="{5F3088B0-A17B-4D73-ADCD-1F8EEA895D56}" type="parTrans" cxnId="{C75128A3-C685-473B-9BBD-F21B5E91874F}">
      <dgm:prSet/>
      <dgm:spPr/>
      <dgm:t>
        <a:bodyPr/>
        <a:lstStyle/>
        <a:p>
          <a:endParaRPr lang="en-US"/>
        </a:p>
      </dgm:t>
    </dgm:pt>
    <dgm:pt modelId="{9F09BE82-1DB4-40DA-B2CC-B24C3E917505}" type="sibTrans" cxnId="{C75128A3-C685-473B-9BBD-F21B5E91874F}">
      <dgm:prSet/>
      <dgm:spPr/>
      <dgm:t>
        <a:bodyPr/>
        <a:lstStyle/>
        <a:p>
          <a:endParaRPr lang="en-US"/>
        </a:p>
      </dgm:t>
    </dgm:pt>
    <dgm:pt modelId="{0043C05E-04AC-4B91-9B50-AA3011D94B0F}" type="pres">
      <dgm:prSet presAssocID="{911F749A-5726-4913-BC59-42A7E12DB260}" presName="root" presStyleCnt="0">
        <dgm:presLayoutVars>
          <dgm:dir/>
          <dgm:resizeHandles val="exact"/>
        </dgm:presLayoutVars>
      </dgm:prSet>
      <dgm:spPr/>
    </dgm:pt>
    <dgm:pt modelId="{4D2997C0-1E36-4897-A983-14E08BED2837}" type="pres">
      <dgm:prSet presAssocID="{3FF399A3-027D-4622-98AD-10CFB426B045}" presName="compNode" presStyleCnt="0"/>
      <dgm:spPr/>
    </dgm:pt>
    <dgm:pt modelId="{B3DE0EFC-C8C0-436B-9728-EF147E2CA10A}" type="pres">
      <dgm:prSet presAssocID="{3FF399A3-027D-4622-98AD-10CFB426B0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95737C38-3792-48E6-AF4C-EDACFA79297D}" type="pres">
      <dgm:prSet presAssocID="{3FF399A3-027D-4622-98AD-10CFB426B045}" presName="spaceRect" presStyleCnt="0"/>
      <dgm:spPr/>
    </dgm:pt>
    <dgm:pt modelId="{E8A2261E-88EC-4CD8-ACEB-F4E680B9DCE9}" type="pres">
      <dgm:prSet presAssocID="{3FF399A3-027D-4622-98AD-10CFB426B045}" presName="textRect" presStyleLbl="revTx" presStyleIdx="0" presStyleCnt="3">
        <dgm:presLayoutVars>
          <dgm:chMax val="1"/>
          <dgm:chPref val="1"/>
        </dgm:presLayoutVars>
      </dgm:prSet>
      <dgm:spPr/>
    </dgm:pt>
    <dgm:pt modelId="{BF71E4E7-5B71-401D-8703-E3A8A6B2B7C4}" type="pres">
      <dgm:prSet presAssocID="{6B587F13-B2CD-4B91-890F-5F80DA52C9E7}" presName="sibTrans" presStyleCnt="0"/>
      <dgm:spPr/>
    </dgm:pt>
    <dgm:pt modelId="{79D995FC-1842-429E-9F1C-350D8A6CCCD7}" type="pres">
      <dgm:prSet presAssocID="{56909705-082A-4567-B84D-CD5EA8570781}" presName="compNode" presStyleCnt="0"/>
      <dgm:spPr/>
    </dgm:pt>
    <dgm:pt modelId="{7A47E154-CCAB-4F97-A813-42775196F5E5}" type="pres">
      <dgm:prSet presAssocID="{56909705-082A-4567-B84D-CD5EA857078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FD60A23-8829-4038-A2CA-6A0F94EE9F18}" type="pres">
      <dgm:prSet presAssocID="{56909705-082A-4567-B84D-CD5EA8570781}" presName="spaceRect" presStyleCnt="0"/>
      <dgm:spPr/>
    </dgm:pt>
    <dgm:pt modelId="{6A738D78-0A5B-4ABB-93BE-B4B6C2623DD6}" type="pres">
      <dgm:prSet presAssocID="{56909705-082A-4567-B84D-CD5EA8570781}" presName="textRect" presStyleLbl="revTx" presStyleIdx="1" presStyleCnt="3">
        <dgm:presLayoutVars>
          <dgm:chMax val="1"/>
          <dgm:chPref val="1"/>
        </dgm:presLayoutVars>
      </dgm:prSet>
      <dgm:spPr/>
    </dgm:pt>
    <dgm:pt modelId="{CDB95F75-43E1-4958-9D4F-C40D4E5D82A6}" type="pres">
      <dgm:prSet presAssocID="{B3C7ECA2-A371-4761-90F3-986522A3162A}" presName="sibTrans" presStyleCnt="0"/>
      <dgm:spPr/>
    </dgm:pt>
    <dgm:pt modelId="{1A0DC3B5-3459-4C1E-B449-AC209766AE4B}" type="pres">
      <dgm:prSet presAssocID="{FDE314F7-B340-4976-9520-F8E94E427945}" presName="compNode" presStyleCnt="0"/>
      <dgm:spPr/>
    </dgm:pt>
    <dgm:pt modelId="{0E53130F-EAC1-471D-9110-3CD69F22755D}" type="pres">
      <dgm:prSet presAssocID="{FDE314F7-B340-4976-9520-F8E94E42794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79797F4-9117-4350-A173-BFEAD841E4E9}" type="pres">
      <dgm:prSet presAssocID="{FDE314F7-B340-4976-9520-F8E94E427945}" presName="spaceRect" presStyleCnt="0"/>
      <dgm:spPr/>
    </dgm:pt>
    <dgm:pt modelId="{B19F879A-EBF9-46D4-A3C0-ED75A7F9353A}" type="pres">
      <dgm:prSet presAssocID="{FDE314F7-B340-4976-9520-F8E94E42794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C229A1C-4589-419B-9D1B-544348672431}" type="presOf" srcId="{FDE314F7-B340-4976-9520-F8E94E427945}" destId="{B19F879A-EBF9-46D4-A3C0-ED75A7F9353A}" srcOrd="0" destOrd="0" presId="urn:microsoft.com/office/officeart/2018/2/layout/IconLabelList"/>
    <dgm:cxn modelId="{AE440A33-5991-4BDA-9EC7-867A4AC3A1D5}" type="presOf" srcId="{3FF399A3-027D-4622-98AD-10CFB426B045}" destId="{E8A2261E-88EC-4CD8-ACEB-F4E680B9DCE9}" srcOrd="0" destOrd="0" presId="urn:microsoft.com/office/officeart/2018/2/layout/IconLabelList"/>
    <dgm:cxn modelId="{4E1EF53F-C371-4E7B-8532-5ACCAD9BCC77}" srcId="{911F749A-5726-4913-BC59-42A7E12DB260}" destId="{56909705-082A-4567-B84D-CD5EA8570781}" srcOrd="1" destOrd="0" parTransId="{F5449086-FBCC-4842-90B4-A84961FB7E5A}" sibTransId="{B3C7ECA2-A371-4761-90F3-986522A3162A}"/>
    <dgm:cxn modelId="{5E996046-3BE6-4187-8EF1-F6FE8AC12582}" type="presOf" srcId="{911F749A-5726-4913-BC59-42A7E12DB260}" destId="{0043C05E-04AC-4B91-9B50-AA3011D94B0F}" srcOrd="0" destOrd="0" presId="urn:microsoft.com/office/officeart/2018/2/layout/IconLabelList"/>
    <dgm:cxn modelId="{C75128A3-C685-473B-9BBD-F21B5E91874F}" srcId="{911F749A-5726-4913-BC59-42A7E12DB260}" destId="{FDE314F7-B340-4976-9520-F8E94E427945}" srcOrd="2" destOrd="0" parTransId="{5F3088B0-A17B-4D73-ADCD-1F8EEA895D56}" sibTransId="{9F09BE82-1DB4-40DA-B2CC-B24C3E917505}"/>
    <dgm:cxn modelId="{24EA9DA9-9B8D-485B-9A59-7ECD0A632223}" type="presOf" srcId="{56909705-082A-4567-B84D-CD5EA8570781}" destId="{6A738D78-0A5B-4ABB-93BE-B4B6C2623DD6}" srcOrd="0" destOrd="0" presId="urn:microsoft.com/office/officeart/2018/2/layout/IconLabelList"/>
    <dgm:cxn modelId="{5A3652FA-6BA3-4C5B-90FF-20D378466A24}" srcId="{911F749A-5726-4913-BC59-42A7E12DB260}" destId="{3FF399A3-027D-4622-98AD-10CFB426B045}" srcOrd="0" destOrd="0" parTransId="{F6B86C00-7AD5-4127-B625-0F9EC5E0BEF3}" sibTransId="{6B587F13-B2CD-4B91-890F-5F80DA52C9E7}"/>
    <dgm:cxn modelId="{07DFDA2B-D349-47AA-BC79-07324EBA950E}" type="presParOf" srcId="{0043C05E-04AC-4B91-9B50-AA3011D94B0F}" destId="{4D2997C0-1E36-4897-A983-14E08BED2837}" srcOrd="0" destOrd="0" presId="urn:microsoft.com/office/officeart/2018/2/layout/IconLabelList"/>
    <dgm:cxn modelId="{5A3A8079-850F-4DBB-8A52-FCE3C42F32B9}" type="presParOf" srcId="{4D2997C0-1E36-4897-A983-14E08BED2837}" destId="{B3DE0EFC-C8C0-436B-9728-EF147E2CA10A}" srcOrd="0" destOrd="0" presId="urn:microsoft.com/office/officeart/2018/2/layout/IconLabelList"/>
    <dgm:cxn modelId="{136E7399-52AC-450D-915D-555F64EBEDCE}" type="presParOf" srcId="{4D2997C0-1E36-4897-A983-14E08BED2837}" destId="{95737C38-3792-48E6-AF4C-EDACFA79297D}" srcOrd="1" destOrd="0" presId="urn:microsoft.com/office/officeart/2018/2/layout/IconLabelList"/>
    <dgm:cxn modelId="{69E41113-8916-4B43-853E-0D38DE9304F8}" type="presParOf" srcId="{4D2997C0-1E36-4897-A983-14E08BED2837}" destId="{E8A2261E-88EC-4CD8-ACEB-F4E680B9DCE9}" srcOrd="2" destOrd="0" presId="urn:microsoft.com/office/officeart/2018/2/layout/IconLabelList"/>
    <dgm:cxn modelId="{CD5D1D37-B5FE-4BAA-850C-120F601835B1}" type="presParOf" srcId="{0043C05E-04AC-4B91-9B50-AA3011D94B0F}" destId="{BF71E4E7-5B71-401D-8703-E3A8A6B2B7C4}" srcOrd="1" destOrd="0" presId="urn:microsoft.com/office/officeart/2018/2/layout/IconLabelList"/>
    <dgm:cxn modelId="{354DEEED-348F-4EAB-82D1-C16049B26559}" type="presParOf" srcId="{0043C05E-04AC-4B91-9B50-AA3011D94B0F}" destId="{79D995FC-1842-429E-9F1C-350D8A6CCCD7}" srcOrd="2" destOrd="0" presId="urn:microsoft.com/office/officeart/2018/2/layout/IconLabelList"/>
    <dgm:cxn modelId="{DC8A6FC0-900B-4D5C-A410-D6108E8ECB4C}" type="presParOf" srcId="{79D995FC-1842-429E-9F1C-350D8A6CCCD7}" destId="{7A47E154-CCAB-4F97-A813-42775196F5E5}" srcOrd="0" destOrd="0" presId="urn:microsoft.com/office/officeart/2018/2/layout/IconLabelList"/>
    <dgm:cxn modelId="{E350EF49-8415-4A17-85EB-DF991062CCE3}" type="presParOf" srcId="{79D995FC-1842-429E-9F1C-350D8A6CCCD7}" destId="{8FD60A23-8829-4038-A2CA-6A0F94EE9F18}" srcOrd="1" destOrd="0" presId="urn:microsoft.com/office/officeart/2018/2/layout/IconLabelList"/>
    <dgm:cxn modelId="{A2CD6B4A-4BC4-4255-A7C5-6E4860B7EA5E}" type="presParOf" srcId="{79D995FC-1842-429E-9F1C-350D8A6CCCD7}" destId="{6A738D78-0A5B-4ABB-93BE-B4B6C2623DD6}" srcOrd="2" destOrd="0" presId="urn:microsoft.com/office/officeart/2018/2/layout/IconLabelList"/>
    <dgm:cxn modelId="{09F86BCB-BEC7-46A4-BD57-6B0B7B72ECA5}" type="presParOf" srcId="{0043C05E-04AC-4B91-9B50-AA3011D94B0F}" destId="{CDB95F75-43E1-4958-9D4F-C40D4E5D82A6}" srcOrd="3" destOrd="0" presId="urn:microsoft.com/office/officeart/2018/2/layout/IconLabelList"/>
    <dgm:cxn modelId="{B323C025-F6C8-41B2-A81F-464A7AE39534}" type="presParOf" srcId="{0043C05E-04AC-4B91-9B50-AA3011D94B0F}" destId="{1A0DC3B5-3459-4C1E-B449-AC209766AE4B}" srcOrd="4" destOrd="0" presId="urn:microsoft.com/office/officeart/2018/2/layout/IconLabelList"/>
    <dgm:cxn modelId="{AD8DE89E-5083-4541-B2F7-56DF8C564E47}" type="presParOf" srcId="{1A0DC3B5-3459-4C1E-B449-AC209766AE4B}" destId="{0E53130F-EAC1-471D-9110-3CD69F22755D}" srcOrd="0" destOrd="0" presId="urn:microsoft.com/office/officeart/2018/2/layout/IconLabelList"/>
    <dgm:cxn modelId="{671D5A47-B45D-4F02-91A7-CCC855AB4EF9}" type="presParOf" srcId="{1A0DC3B5-3459-4C1E-B449-AC209766AE4B}" destId="{679797F4-9117-4350-A173-BFEAD841E4E9}" srcOrd="1" destOrd="0" presId="urn:microsoft.com/office/officeart/2018/2/layout/IconLabelList"/>
    <dgm:cxn modelId="{C47BD60B-3886-4A14-8FE0-911BEFBC1B82}" type="presParOf" srcId="{1A0DC3B5-3459-4C1E-B449-AC209766AE4B}" destId="{B19F879A-EBF9-46D4-A3C0-ED75A7F935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9BF2AA-17F8-4928-A457-724A5553C4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16BA68-B2D6-4174-A8F4-067233275151}">
      <dgm:prSet custT="1"/>
      <dgm:spPr>
        <a:solidFill>
          <a:srgbClr val="A262D0">
            <a:lumMod val="50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06680" tIns="106680" rIns="106680" bIns="106680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Airgap is Required</a:t>
          </a:r>
        </a:p>
      </dgm:t>
    </dgm:pt>
    <dgm:pt modelId="{AA833EB8-C1F5-4B7C-A40F-7C5E3119883E}" type="parTrans" cxnId="{69AFD8C5-1CA5-4F28-A129-85F88FC2992A}">
      <dgm:prSet/>
      <dgm:spPr/>
      <dgm:t>
        <a:bodyPr/>
        <a:lstStyle/>
        <a:p>
          <a:endParaRPr lang="en-US"/>
        </a:p>
      </dgm:t>
    </dgm:pt>
    <dgm:pt modelId="{AF4B62BD-64AC-469A-90BE-03776311A078}" type="sibTrans" cxnId="{69AFD8C5-1CA5-4F28-A129-85F88FC2992A}">
      <dgm:prSet/>
      <dgm:spPr/>
      <dgm:t>
        <a:bodyPr/>
        <a:lstStyle/>
        <a:p>
          <a:endParaRPr lang="en-US"/>
        </a:p>
      </dgm:t>
    </dgm:pt>
    <dgm:pt modelId="{2C7BF900-E487-405E-B69B-CFBCD42AB759}">
      <dgm:prSet custT="1"/>
      <dgm:spPr>
        <a:solidFill>
          <a:srgbClr val="A262D0">
            <a:lumMod val="50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06680" tIns="106680" rIns="106680" bIns="106680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Hybrid Cloud Scenarios</a:t>
          </a:r>
        </a:p>
      </dgm:t>
    </dgm:pt>
    <dgm:pt modelId="{D1E92637-C32C-4BC7-808C-9302850F54F2}" type="parTrans" cxnId="{A5EA4610-6D2C-494E-8E35-F89389753BD2}">
      <dgm:prSet/>
      <dgm:spPr/>
      <dgm:t>
        <a:bodyPr/>
        <a:lstStyle/>
        <a:p>
          <a:endParaRPr lang="en-US"/>
        </a:p>
      </dgm:t>
    </dgm:pt>
    <dgm:pt modelId="{3D35B3E6-3201-474B-98D9-FD26BA27BEE7}" type="sibTrans" cxnId="{A5EA4610-6D2C-494E-8E35-F89389753BD2}">
      <dgm:prSet/>
      <dgm:spPr/>
      <dgm:t>
        <a:bodyPr/>
        <a:lstStyle/>
        <a:p>
          <a:endParaRPr lang="en-US"/>
        </a:p>
      </dgm:t>
    </dgm:pt>
    <dgm:pt modelId="{441AF9B1-3850-4B7D-8DAA-E4304732A387}">
      <dgm:prSet custT="1"/>
      <dgm:spPr>
        <a:solidFill>
          <a:srgbClr val="A262D0">
            <a:lumMod val="50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06680" tIns="106680" rIns="106680" bIns="106680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Regulatory Need</a:t>
          </a:r>
        </a:p>
      </dgm:t>
    </dgm:pt>
    <dgm:pt modelId="{C8A28AC4-027E-4A59-8AB0-D6F4E68063B8}" type="parTrans" cxnId="{756E44F1-98C9-47DD-94C5-0F51CBCC09F7}">
      <dgm:prSet/>
      <dgm:spPr/>
      <dgm:t>
        <a:bodyPr/>
        <a:lstStyle/>
        <a:p>
          <a:endParaRPr lang="en-US"/>
        </a:p>
      </dgm:t>
    </dgm:pt>
    <dgm:pt modelId="{A6BADBED-C8C6-4817-9505-7B327B201CF5}" type="sibTrans" cxnId="{756E44F1-98C9-47DD-94C5-0F51CBCC09F7}">
      <dgm:prSet/>
      <dgm:spPr/>
      <dgm:t>
        <a:bodyPr/>
        <a:lstStyle/>
        <a:p>
          <a:endParaRPr lang="en-US"/>
        </a:p>
      </dgm:t>
    </dgm:pt>
    <dgm:pt modelId="{D01C825F-0159-4E20-8894-0910456EACC1}">
      <dgm:prSet custT="1"/>
      <dgm:spPr>
        <a:solidFill>
          <a:srgbClr val="A262D0">
            <a:lumMod val="50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06680" tIns="106680" rIns="106680" bIns="106680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You’re Experienced</a:t>
          </a:r>
        </a:p>
      </dgm:t>
    </dgm:pt>
    <dgm:pt modelId="{98EE04C5-C147-469C-8953-34E2AB4BD645}" type="parTrans" cxnId="{2B14B2E5-A8F8-4666-8805-EB9D6CB1C8C0}">
      <dgm:prSet/>
      <dgm:spPr/>
      <dgm:t>
        <a:bodyPr/>
        <a:lstStyle/>
        <a:p>
          <a:endParaRPr lang="en-US"/>
        </a:p>
      </dgm:t>
    </dgm:pt>
    <dgm:pt modelId="{6387344C-A614-40E1-A7BC-08285732BC01}" type="sibTrans" cxnId="{2B14B2E5-A8F8-4666-8805-EB9D6CB1C8C0}">
      <dgm:prSet/>
      <dgm:spPr/>
      <dgm:t>
        <a:bodyPr/>
        <a:lstStyle/>
        <a:p>
          <a:endParaRPr lang="en-US"/>
        </a:p>
      </dgm:t>
    </dgm:pt>
    <dgm:pt modelId="{92FC9E74-94DA-4018-8062-63489966C7F5}">
      <dgm:prSet custT="1"/>
      <dgm:spPr>
        <a:solidFill>
          <a:srgbClr val="A262D0">
            <a:lumMod val="50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06680" tIns="106680" rIns="106680" bIns="106680" numCol="1" spcCol="1270" anchor="ctr" anchorCtr="0"/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Your Company Isn’t Giving You a Choice</a:t>
          </a:r>
        </a:p>
      </dgm:t>
    </dgm:pt>
    <dgm:pt modelId="{F4518EA7-DA02-437B-8EFA-FAB32DC866C1}" type="parTrans" cxnId="{94107860-F9A4-406E-AC91-443D2D8260E8}">
      <dgm:prSet/>
      <dgm:spPr/>
      <dgm:t>
        <a:bodyPr/>
        <a:lstStyle/>
        <a:p>
          <a:endParaRPr lang="en-US"/>
        </a:p>
      </dgm:t>
    </dgm:pt>
    <dgm:pt modelId="{854E3938-077C-4479-A498-DF1D7DDBB0FA}" type="sibTrans" cxnId="{94107860-F9A4-406E-AC91-443D2D8260E8}">
      <dgm:prSet/>
      <dgm:spPr/>
      <dgm:t>
        <a:bodyPr/>
        <a:lstStyle/>
        <a:p>
          <a:endParaRPr lang="en-US"/>
        </a:p>
      </dgm:t>
    </dgm:pt>
    <dgm:pt modelId="{31022DD2-9B48-44E6-905F-B7C1C048E10D}" type="pres">
      <dgm:prSet presAssocID="{FF9BF2AA-17F8-4928-A457-724A5553C4C4}" presName="linear" presStyleCnt="0">
        <dgm:presLayoutVars>
          <dgm:animLvl val="lvl"/>
          <dgm:resizeHandles val="exact"/>
        </dgm:presLayoutVars>
      </dgm:prSet>
      <dgm:spPr/>
    </dgm:pt>
    <dgm:pt modelId="{AC2AD4A9-FAC0-4CA1-A665-A5E652E9DE6B}" type="pres">
      <dgm:prSet presAssocID="{BD16BA68-B2D6-4174-A8F4-067233275151}" presName="parentText" presStyleLbl="node1" presStyleIdx="0" presStyleCnt="5">
        <dgm:presLayoutVars>
          <dgm:chMax val="0"/>
          <dgm:bulletEnabled val="1"/>
        </dgm:presLayoutVars>
      </dgm:prSet>
      <dgm:spPr>
        <a:xfrm>
          <a:off x="0" y="12527"/>
          <a:ext cx="5934511" cy="638819"/>
        </a:xfrm>
        <a:prstGeom prst="roundRect">
          <a:avLst/>
        </a:prstGeom>
      </dgm:spPr>
    </dgm:pt>
    <dgm:pt modelId="{C7951719-03CE-4A26-AB1F-96A7E171E53F}" type="pres">
      <dgm:prSet presAssocID="{AF4B62BD-64AC-469A-90BE-03776311A078}" presName="spacer" presStyleCnt="0"/>
      <dgm:spPr/>
    </dgm:pt>
    <dgm:pt modelId="{00BC49E5-F243-439C-999D-9DB9B3DB4F23}" type="pres">
      <dgm:prSet presAssocID="{2C7BF900-E487-405E-B69B-CFBCD42AB759}" presName="parentText" presStyleLbl="node1" presStyleIdx="1" presStyleCnt="5">
        <dgm:presLayoutVars>
          <dgm:chMax val="0"/>
          <dgm:bulletEnabled val="1"/>
        </dgm:presLayoutVars>
      </dgm:prSet>
      <dgm:spPr>
        <a:xfrm>
          <a:off x="0" y="731987"/>
          <a:ext cx="5934511" cy="638819"/>
        </a:xfrm>
        <a:prstGeom prst="roundRect">
          <a:avLst/>
        </a:prstGeom>
      </dgm:spPr>
    </dgm:pt>
    <dgm:pt modelId="{D3F44716-9D0B-4319-8892-B173D0148091}" type="pres">
      <dgm:prSet presAssocID="{3D35B3E6-3201-474B-98D9-FD26BA27BEE7}" presName="spacer" presStyleCnt="0"/>
      <dgm:spPr/>
    </dgm:pt>
    <dgm:pt modelId="{269878EF-8B53-42F9-87F1-85F780B5B313}" type="pres">
      <dgm:prSet presAssocID="{441AF9B1-3850-4B7D-8DAA-E4304732A387}" presName="parentText" presStyleLbl="node1" presStyleIdx="2" presStyleCnt="5">
        <dgm:presLayoutVars>
          <dgm:chMax val="0"/>
          <dgm:bulletEnabled val="1"/>
        </dgm:presLayoutVars>
      </dgm:prSet>
      <dgm:spPr>
        <a:xfrm>
          <a:off x="0" y="1451447"/>
          <a:ext cx="5934511" cy="638819"/>
        </a:xfrm>
        <a:prstGeom prst="roundRect">
          <a:avLst/>
        </a:prstGeom>
      </dgm:spPr>
    </dgm:pt>
    <dgm:pt modelId="{0E9937F5-7A8A-4B2E-BC6A-358086160D9B}" type="pres">
      <dgm:prSet presAssocID="{A6BADBED-C8C6-4817-9505-7B327B201CF5}" presName="spacer" presStyleCnt="0"/>
      <dgm:spPr/>
    </dgm:pt>
    <dgm:pt modelId="{42375E97-266D-4D58-A2FB-B86E07A3FF8E}" type="pres">
      <dgm:prSet presAssocID="{D01C825F-0159-4E20-8894-0910456EACC1}" presName="parentText" presStyleLbl="node1" presStyleIdx="3" presStyleCnt="5">
        <dgm:presLayoutVars>
          <dgm:chMax val="0"/>
          <dgm:bulletEnabled val="1"/>
        </dgm:presLayoutVars>
      </dgm:prSet>
      <dgm:spPr>
        <a:xfrm>
          <a:off x="0" y="2170907"/>
          <a:ext cx="5934511" cy="638819"/>
        </a:xfrm>
        <a:prstGeom prst="roundRect">
          <a:avLst/>
        </a:prstGeom>
      </dgm:spPr>
    </dgm:pt>
    <dgm:pt modelId="{9972D7B6-97E0-4D6A-8B09-470B17E348E6}" type="pres">
      <dgm:prSet presAssocID="{6387344C-A614-40E1-A7BC-08285732BC01}" presName="spacer" presStyleCnt="0"/>
      <dgm:spPr/>
    </dgm:pt>
    <dgm:pt modelId="{B1FD0681-EB36-4F53-8F42-4A145FD1EC47}" type="pres">
      <dgm:prSet presAssocID="{92FC9E74-94DA-4018-8062-63489966C7F5}" presName="parentText" presStyleLbl="node1" presStyleIdx="4" presStyleCnt="5">
        <dgm:presLayoutVars>
          <dgm:chMax val="0"/>
          <dgm:bulletEnabled val="1"/>
        </dgm:presLayoutVars>
      </dgm:prSet>
      <dgm:spPr>
        <a:xfrm>
          <a:off x="0" y="2890366"/>
          <a:ext cx="5934511" cy="638819"/>
        </a:xfrm>
        <a:prstGeom prst="roundRect">
          <a:avLst/>
        </a:prstGeom>
      </dgm:spPr>
    </dgm:pt>
  </dgm:ptLst>
  <dgm:cxnLst>
    <dgm:cxn modelId="{A5EA4610-6D2C-494E-8E35-F89389753BD2}" srcId="{FF9BF2AA-17F8-4928-A457-724A5553C4C4}" destId="{2C7BF900-E487-405E-B69B-CFBCD42AB759}" srcOrd="1" destOrd="0" parTransId="{D1E92637-C32C-4BC7-808C-9302850F54F2}" sibTransId="{3D35B3E6-3201-474B-98D9-FD26BA27BEE7}"/>
    <dgm:cxn modelId="{94107860-F9A4-406E-AC91-443D2D8260E8}" srcId="{FF9BF2AA-17F8-4928-A457-724A5553C4C4}" destId="{92FC9E74-94DA-4018-8062-63489966C7F5}" srcOrd="4" destOrd="0" parTransId="{F4518EA7-DA02-437B-8EFA-FAB32DC866C1}" sibTransId="{854E3938-077C-4479-A498-DF1D7DDBB0FA}"/>
    <dgm:cxn modelId="{6A809A75-A18B-4755-A52B-1660E229874E}" type="presOf" srcId="{BD16BA68-B2D6-4174-A8F4-067233275151}" destId="{AC2AD4A9-FAC0-4CA1-A665-A5E652E9DE6B}" srcOrd="0" destOrd="0" presId="urn:microsoft.com/office/officeart/2005/8/layout/vList2"/>
    <dgm:cxn modelId="{17ED8D93-828D-474A-8883-C9B58FBD04C5}" type="presOf" srcId="{D01C825F-0159-4E20-8894-0910456EACC1}" destId="{42375E97-266D-4D58-A2FB-B86E07A3FF8E}" srcOrd="0" destOrd="0" presId="urn:microsoft.com/office/officeart/2005/8/layout/vList2"/>
    <dgm:cxn modelId="{69AFD8C5-1CA5-4F28-A129-85F88FC2992A}" srcId="{FF9BF2AA-17F8-4928-A457-724A5553C4C4}" destId="{BD16BA68-B2D6-4174-A8F4-067233275151}" srcOrd="0" destOrd="0" parTransId="{AA833EB8-C1F5-4B7C-A40F-7C5E3119883E}" sibTransId="{AF4B62BD-64AC-469A-90BE-03776311A078}"/>
    <dgm:cxn modelId="{D4ABAAD3-6BAB-40CB-9E0F-8C591AAACCB4}" type="presOf" srcId="{92FC9E74-94DA-4018-8062-63489966C7F5}" destId="{B1FD0681-EB36-4F53-8F42-4A145FD1EC47}" srcOrd="0" destOrd="0" presId="urn:microsoft.com/office/officeart/2005/8/layout/vList2"/>
    <dgm:cxn modelId="{1151FCE3-6111-40A4-B478-53B77403196D}" type="presOf" srcId="{FF9BF2AA-17F8-4928-A457-724A5553C4C4}" destId="{31022DD2-9B48-44E6-905F-B7C1C048E10D}" srcOrd="0" destOrd="0" presId="urn:microsoft.com/office/officeart/2005/8/layout/vList2"/>
    <dgm:cxn modelId="{2B14B2E5-A8F8-4666-8805-EB9D6CB1C8C0}" srcId="{FF9BF2AA-17F8-4928-A457-724A5553C4C4}" destId="{D01C825F-0159-4E20-8894-0910456EACC1}" srcOrd="3" destOrd="0" parTransId="{98EE04C5-C147-469C-8953-34E2AB4BD645}" sibTransId="{6387344C-A614-40E1-A7BC-08285732BC01}"/>
    <dgm:cxn modelId="{756E44F1-98C9-47DD-94C5-0F51CBCC09F7}" srcId="{FF9BF2AA-17F8-4928-A457-724A5553C4C4}" destId="{441AF9B1-3850-4B7D-8DAA-E4304732A387}" srcOrd="2" destOrd="0" parTransId="{C8A28AC4-027E-4A59-8AB0-D6F4E68063B8}" sibTransId="{A6BADBED-C8C6-4817-9505-7B327B201CF5}"/>
    <dgm:cxn modelId="{3572B4F1-368B-4876-AB98-BFE66CC8D782}" type="presOf" srcId="{2C7BF900-E487-405E-B69B-CFBCD42AB759}" destId="{00BC49E5-F243-439C-999D-9DB9B3DB4F23}" srcOrd="0" destOrd="0" presId="urn:microsoft.com/office/officeart/2005/8/layout/vList2"/>
    <dgm:cxn modelId="{2E6297FD-AF01-42D3-B23F-E7E2F3B8FEF3}" type="presOf" srcId="{441AF9B1-3850-4B7D-8DAA-E4304732A387}" destId="{269878EF-8B53-42F9-87F1-85F780B5B313}" srcOrd="0" destOrd="0" presId="urn:microsoft.com/office/officeart/2005/8/layout/vList2"/>
    <dgm:cxn modelId="{D3605E4C-9247-41F5-8638-C8C03F9F1F8E}" type="presParOf" srcId="{31022DD2-9B48-44E6-905F-B7C1C048E10D}" destId="{AC2AD4A9-FAC0-4CA1-A665-A5E652E9DE6B}" srcOrd="0" destOrd="0" presId="urn:microsoft.com/office/officeart/2005/8/layout/vList2"/>
    <dgm:cxn modelId="{8AA0C971-ADA8-485D-91B1-4387C32CE664}" type="presParOf" srcId="{31022DD2-9B48-44E6-905F-B7C1C048E10D}" destId="{C7951719-03CE-4A26-AB1F-96A7E171E53F}" srcOrd="1" destOrd="0" presId="urn:microsoft.com/office/officeart/2005/8/layout/vList2"/>
    <dgm:cxn modelId="{3103AA14-D076-481E-A909-57C138F43B13}" type="presParOf" srcId="{31022DD2-9B48-44E6-905F-B7C1C048E10D}" destId="{00BC49E5-F243-439C-999D-9DB9B3DB4F23}" srcOrd="2" destOrd="0" presId="urn:microsoft.com/office/officeart/2005/8/layout/vList2"/>
    <dgm:cxn modelId="{14815C55-7D83-4FA9-A5DE-3FE1D7A46890}" type="presParOf" srcId="{31022DD2-9B48-44E6-905F-B7C1C048E10D}" destId="{D3F44716-9D0B-4319-8892-B173D0148091}" srcOrd="3" destOrd="0" presId="urn:microsoft.com/office/officeart/2005/8/layout/vList2"/>
    <dgm:cxn modelId="{C42DE749-C3F8-479B-BCEC-072113BA6999}" type="presParOf" srcId="{31022DD2-9B48-44E6-905F-B7C1C048E10D}" destId="{269878EF-8B53-42F9-87F1-85F780B5B313}" srcOrd="4" destOrd="0" presId="urn:microsoft.com/office/officeart/2005/8/layout/vList2"/>
    <dgm:cxn modelId="{316E4714-41E3-45EA-A82D-B8E5C1116859}" type="presParOf" srcId="{31022DD2-9B48-44E6-905F-B7C1C048E10D}" destId="{0E9937F5-7A8A-4B2E-BC6A-358086160D9B}" srcOrd="5" destOrd="0" presId="urn:microsoft.com/office/officeart/2005/8/layout/vList2"/>
    <dgm:cxn modelId="{9B9282AE-6FD4-463E-B12A-339F195FBA18}" type="presParOf" srcId="{31022DD2-9B48-44E6-905F-B7C1C048E10D}" destId="{42375E97-266D-4D58-A2FB-B86E07A3FF8E}" srcOrd="6" destOrd="0" presId="urn:microsoft.com/office/officeart/2005/8/layout/vList2"/>
    <dgm:cxn modelId="{03796665-D14E-4CD0-BB87-82C389A0A2BA}" type="presParOf" srcId="{31022DD2-9B48-44E6-905F-B7C1C048E10D}" destId="{9972D7B6-97E0-4D6A-8B09-470B17E348E6}" srcOrd="7" destOrd="0" presId="urn:microsoft.com/office/officeart/2005/8/layout/vList2"/>
    <dgm:cxn modelId="{D442812C-30E9-4965-887D-0FD0AED36A4D}" type="presParOf" srcId="{31022DD2-9B48-44E6-905F-B7C1C048E10D}" destId="{B1FD0681-EB36-4F53-8F42-4A145FD1EC4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9BF2AA-17F8-4928-A457-724A5553C4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BD7ADC-C8DC-4595-BFF3-FF650A936AD0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>
              <a:solidFill>
                <a:prstClr val="white"/>
              </a:solidFill>
              <a:latin typeface="Tw Cen MT" panose="020B0602020104020603"/>
            </a:rPr>
            <a:t>Strong User Base</a:t>
          </a:r>
          <a:endParaRPr lang="en-US" dirty="0">
            <a:solidFill>
              <a:prstClr val="white"/>
            </a:solidFill>
            <a:latin typeface="Tw Cen MT" panose="020B0602020104020603"/>
          </a:endParaRPr>
        </a:p>
      </dgm:t>
    </dgm:pt>
    <dgm:pt modelId="{C9EBD1E5-F1DD-4AA7-B4BE-5999FF80F6BB}" type="parTrans" cxnId="{A498C2FE-E507-423B-8D25-314CE4A38FEC}">
      <dgm:prSet/>
      <dgm:spPr/>
      <dgm:t>
        <a:bodyPr/>
        <a:lstStyle/>
        <a:p>
          <a:endParaRPr lang="en-US"/>
        </a:p>
      </dgm:t>
    </dgm:pt>
    <dgm:pt modelId="{93E1E6B9-40B5-4D8B-B4AC-BFEEECA9E1D5}" type="sibTrans" cxnId="{A498C2FE-E507-423B-8D25-314CE4A38FEC}">
      <dgm:prSet/>
      <dgm:spPr/>
      <dgm:t>
        <a:bodyPr/>
        <a:lstStyle/>
        <a:p>
          <a:endParaRPr lang="en-US"/>
        </a:p>
      </dgm:t>
    </dgm:pt>
    <dgm:pt modelId="{08A64741-D3EA-4C4E-B270-F2BD94B7D223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Commercial Support</a:t>
          </a:r>
        </a:p>
      </dgm:t>
    </dgm:pt>
    <dgm:pt modelId="{0A9154CD-1D67-4840-B129-5BF63FE54267}" type="parTrans" cxnId="{227DD783-39D8-439C-B6C5-76980B9543BC}">
      <dgm:prSet/>
      <dgm:spPr/>
      <dgm:t>
        <a:bodyPr/>
        <a:lstStyle/>
        <a:p>
          <a:endParaRPr lang="en-US"/>
        </a:p>
      </dgm:t>
    </dgm:pt>
    <dgm:pt modelId="{5FA6A83A-4A95-4BFE-86D7-F3B2D566C208}" type="sibTrans" cxnId="{227DD783-39D8-439C-B6C5-76980B9543BC}">
      <dgm:prSet/>
      <dgm:spPr/>
      <dgm:t>
        <a:bodyPr/>
        <a:lstStyle/>
        <a:p>
          <a:endParaRPr lang="en-US"/>
        </a:p>
      </dgm:t>
    </dgm:pt>
    <dgm:pt modelId="{9BD0A2EA-8B52-43BE-9A5B-80066EB3F25A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CNCF Certified Kubernetes</a:t>
          </a:r>
        </a:p>
      </dgm:t>
    </dgm:pt>
    <dgm:pt modelId="{545BA453-B3BE-4E41-88F8-C73313067F47}" type="parTrans" cxnId="{5AB8A559-DB97-4D3E-93CE-0569B9B35E79}">
      <dgm:prSet/>
      <dgm:spPr/>
      <dgm:t>
        <a:bodyPr/>
        <a:lstStyle/>
        <a:p>
          <a:endParaRPr lang="en-US"/>
        </a:p>
      </dgm:t>
    </dgm:pt>
    <dgm:pt modelId="{B12F2B2A-1661-487E-ABB9-540220BAD08E}" type="sibTrans" cxnId="{5AB8A559-DB97-4D3E-93CE-0569B9B35E79}">
      <dgm:prSet/>
      <dgm:spPr/>
      <dgm:t>
        <a:bodyPr/>
        <a:lstStyle/>
        <a:p>
          <a:endParaRPr lang="en-US"/>
        </a:p>
      </dgm:t>
    </dgm:pt>
    <dgm:pt modelId="{B4BDEF32-34FB-4A6A-BD76-9A93B193705D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>
              <a:solidFill>
                <a:prstClr val="white"/>
              </a:solidFill>
              <a:latin typeface="Tw Cen MT" panose="020B0602020104020603"/>
            </a:rPr>
            <a:t>Open Source vs. Open Core</a:t>
          </a:r>
          <a:endParaRPr lang="en-US" dirty="0">
            <a:solidFill>
              <a:prstClr val="white"/>
            </a:solidFill>
            <a:latin typeface="Tw Cen MT" panose="020B0602020104020603"/>
          </a:endParaRPr>
        </a:p>
      </dgm:t>
    </dgm:pt>
    <dgm:pt modelId="{AC633D0D-860E-4454-895A-15BF61AB8F20}" type="parTrans" cxnId="{94F13089-C225-4D31-B0F1-4AACFF81B3CC}">
      <dgm:prSet/>
      <dgm:spPr/>
      <dgm:t>
        <a:bodyPr/>
        <a:lstStyle/>
        <a:p>
          <a:endParaRPr lang="en-US"/>
        </a:p>
      </dgm:t>
    </dgm:pt>
    <dgm:pt modelId="{CABDE447-CB56-484C-A2BD-6833C76E6A81}" type="sibTrans" cxnId="{94F13089-C225-4D31-B0F1-4AACFF81B3CC}">
      <dgm:prSet/>
      <dgm:spPr/>
      <dgm:t>
        <a:bodyPr/>
        <a:lstStyle/>
        <a:p>
          <a:endParaRPr lang="en-US"/>
        </a:p>
      </dgm:t>
    </dgm:pt>
    <dgm:pt modelId="{31022DD2-9B48-44E6-905F-B7C1C048E10D}" type="pres">
      <dgm:prSet presAssocID="{FF9BF2AA-17F8-4928-A457-724A5553C4C4}" presName="linear" presStyleCnt="0">
        <dgm:presLayoutVars>
          <dgm:animLvl val="lvl"/>
          <dgm:resizeHandles val="exact"/>
        </dgm:presLayoutVars>
      </dgm:prSet>
      <dgm:spPr/>
    </dgm:pt>
    <dgm:pt modelId="{E6FB8785-0498-4316-8FE0-1C9BD37A76EE}" type="pres">
      <dgm:prSet presAssocID="{9CBD7ADC-C8DC-4595-BFF3-FF650A936AD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D52B3A1-CD26-484C-B1D6-AEB1780BB375}" type="pres">
      <dgm:prSet presAssocID="{93E1E6B9-40B5-4D8B-B4AC-BFEEECA9E1D5}" presName="spacer" presStyleCnt="0"/>
      <dgm:spPr/>
    </dgm:pt>
    <dgm:pt modelId="{DB82FCAF-4BB5-47F1-B76B-1F8E06399651}" type="pres">
      <dgm:prSet presAssocID="{08A64741-D3EA-4C4E-B270-F2BD94B7D22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F5579ED-7922-4F5A-B69A-D23FCC897269}" type="pres">
      <dgm:prSet presAssocID="{5FA6A83A-4A95-4BFE-86D7-F3B2D566C208}" presName="spacer" presStyleCnt="0"/>
      <dgm:spPr/>
    </dgm:pt>
    <dgm:pt modelId="{109A616A-7B6A-4545-BB30-CD479E79AF5E}" type="pres">
      <dgm:prSet presAssocID="{9BD0A2EA-8B52-43BE-9A5B-80066EB3F25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0E37B5D-A11C-4B34-BFAD-BAF2891C548C}" type="pres">
      <dgm:prSet presAssocID="{B12F2B2A-1661-487E-ABB9-540220BAD08E}" presName="spacer" presStyleCnt="0"/>
      <dgm:spPr/>
    </dgm:pt>
    <dgm:pt modelId="{9BA303E6-3443-4D22-8689-8BA835446BA4}" type="pres">
      <dgm:prSet presAssocID="{B4BDEF32-34FB-4A6A-BD76-9A93B193705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C0A3B0E-23E4-4B34-90CC-91ACE1A93EB1}" type="presOf" srcId="{9BD0A2EA-8B52-43BE-9A5B-80066EB3F25A}" destId="{109A616A-7B6A-4545-BB30-CD479E79AF5E}" srcOrd="0" destOrd="0" presId="urn:microsoft.com/office/officeart/2005/8/layout/vList2"/>
    <dgm:cxn modelId="{5AB8A559-DB97-4D3E-93CE-0569B9B35E79}" srcId="{FF9BF2AA-17F8-4928-A457-724A5553C4C4}" destId="{9BD0A2EA-8B52-43BE-9A5B-80066EB3F25A}" srcOrd="2" destOrd="0" parTransId="{545BA453-B3BE-4E41-88F8-C73313067F47}" sibTransId="{B12F2B2A-1661-487E-ABB9-540220BAD08E}"/>
    <dgm:cxn modelId="{227DD783-39D8-439C-B6C5-76980B9543BC}" srcId="{FF9BF2AA-17F8-4928-A457-724A5553C4C4}" destId="{08A64741-D3EA-4C4E-B270-F2BD94B7D223}" srcOrd="1" destOrd="0" parTransId="{0A9154CD-1D67-4840-B129-5BF63FE54267}" sibTransId="{5FA6A83A-4A95-4BFE-86D7-F3B2D566C208}"/>
    <dgm:cxn modelId="{94F13089-C225-4D31-B0F1-4AACFF81B3CC}" srcId="{FF9BF2AA-17F8-4928-A457-724A5553C4C4}" destId="{B4BDEF32-34FB-4A6A-BD76-9A93B193705D}" srcOrd="3" destOrd="0" parTransId="{AC633D0D-860E-4454-895A-15BF61AB8F20}" sibTransId="{CABDE447-CB56-484C-A2BD-6833C76E6A81}"/>
    <dgm:cxn modelId="{B4B6DDA0-FC63-4726-8FF4-F24130A8D283}" type="presOf" srcId="{9CBD7ADC-C8DC-4595-BFF3-FF650A936AD0}" destId="{E6FB8785-0498-4316-8FE0-1C9BD37A76EE}" srcOrd="0" destOrd="0" presId="urn:microsoft.com/office/officeart/2005/8/layout/vList2"/>
    <dgm:cxn modelId="{BCCFBCA6-E33D-4C54-B3E1-B2224C96D279}" type="presOf" srcId="{B4BDEF32-34FB-4A6A-BD76-9A93B193705D}" destId="{9BA303E6-3443-4D22-8689-8BA835446BA4}" srcOrd="0" destOrd="0" presId="urn:microsoft.com/office/officeart/2005/8/layout/vList2"/>
    <dgm:cxn modelId="{5E272DC5-08B2-4CDA-9D1E-7B1D3DB8B805}" type="presOf" srcId="{08A64741-D3EA-4C4E-B270-F2BD94B7D223}" destId="{DB82FCAF-4BB5-47F1-B76B-1F8E06399651}" srcOrd="0" destOrd="0" presId="urn:microsoft.com/office/officeart/2005/8/layout/vList2"/>
    <dgm:cxn modelId="{1151FCE3-6111-40A4-B478-53B77403196D}" type="presOf" srcId="{FF9BF2AA-17F8-4928-A457-724A5553C4C4}" destId="{31022DD2-9B48-44E6-905F-B7C1C048E10D}" srcOrd="0" destOrd="0" presId="urn:microsoft.com/office/officeart/2005/8/layout/vList2"/>
    <dgm:cxn modelId="{A498C2FE-E507-423B-8D25-314CE4A38FEC}" srcId="{FF9BF2AA-17F8-4928-A457-724A5553C4C4}" destId="{9CBD7ADC-C8DC-4595-BFF3-FF650A936AD0}" srcOrd="0" destOrd="0" parTransId="{C9EBD1E5-F1DD-4AA7-B4BE-5999FF80F6BB}" sibTransId="{93E1E6B9-40B5-4D8B-B4AC-BFEEECA9E1D5}"/>
    <dgm:cxn modelId="{6570B561-60E6-4E74-BAA6-2E84DB5BA0D2}" type="presParOf" srcId="{31022DD2-9B48-44E6-905F-B7C1C048E10D}" destId="{E6FB8785-0498-4316-8FE0-1C9BD37A76EE}" srcOrd="0" destOrd="0" presId="urn:microsoft.com/office/officeart/2005/8/layout/vList2"/>
    <dgm:cxn modelId="{827D6F59-46A5-4651-BEA5-2F0FE14A74BD}" type="presParOf" srcId="{31022DD2-9B48-44E6-905F-B7C1C048E10D}" destId="{FD52B3A1-CD26-484C-B1D6-AEB1780BB375}" srcOrd="1" destOrd="0" presId="urn:microsoft.com/office/officeart/2005/8/layout/vList2"/>
    <dgm:cxn modelId="{B8FB63E9-CB44-4030-B42D-0E53D7CFD588}" type="presParOf" srcId="{31022DD2-9B48-44E6-905F-B7C1C048E10D}" destId="{DB82FCAF-4BB5-47F1-B76B-1F8E06399651}" srcOrd="2" destOrd="0" presId="urn:microsoft.com/office/officeart/2005/8/layout/vList2"/>
    <dgm:cxn modelId="{2366BB35-8585-4138-92E0-EC5C524CE55C}" type="presParOf" srcId="{31022DD2-9B48-44E6-905F-B7C1C048E10D}" destId="{CF5579ED-7922-4F5A-B69A-D23FCC897269}" srcOrd="3" destOrd="0" presId="urn:microsoft.com/office/officeart/2005/8/layout/vList2"/>
    <dgm:cxn modelId="{30D3BFC2-5DC2-4384-9193-68A65487C326}" type="presParOf" srcId="{31022DD2-9B48-44E6-905F-B7C1C048E10D}" destId="{109A616A-7B6A-4545-BB30-CD479E79AF5E}" srcOrd="4" destOrd="0" presId="urn:microsoft.com/office/officeart/2005/8/layout/vList2"/>
    <dgm:cxn modelId="{CDCA1330-D3ED-465F-8F4F-32A600149AA8}" type="presParOf" srcId="{31022DD2-9B48-44E6-905F-B7C1C048E10D}" destId="{40E37B5D-A11C-4B34-BFAD-BAF2891C548C}" srcOrd="5" destOrd="0" presId="urn:microsoft.com/office/officeart/2005/8/layout/vList2"/>
    <dgm:cxn modelId="{A555FD70-CC5B-4FEF-8E8B-55C46168887C}" type="presParOf" srcId="{31022DD2-9B48-44E6-905F-B7C1C048E10D}" destId="{9BA303E6-3443-4D22-8689-8BA835446BA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9BF2AA-17F8-4928-A457-724A5553C4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BD7ADC-C8DC-4595-BFF3-FF650A936AD0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Open Source?</a:t>
          </a:r>
        </a:p>
      </dgm:t>
    </dgm:pt>
    <dgm:pt modelId="{C9EBD1E5-F1DD-4AA7-B4BE-5999FF80F6BB}" type="parTrans" cxnId="{A498C2FE-E507-423B-8D25-314CE4A38FEC}">
      <dgm:prSet/>
      <dgm:spPr/>
      <dgm:t>
        <a:bodyPr/>
        <a:lstStyle/>
        <a:p>
          <a:endParaRPr lang="en-US"/>
        </a:p>
      </dgm:t>
    </dgm:pt>
    <dgm:pt modelId="{93E1E6B9-40B5-4D8B-B4AC-BFEEECA9E1D5}" type="sibTrans" cxnId="{A498C2FE-E507-423B-8D25-314CE4A38FEC}">
      <dgm:prSet/>
      <dgm:spPr/>
      <dgm:t>
        <a:bodyPr/>
        <a:lstStyle/>
        <a:p>
          <a:endParaRPr lang="en-US"/>
        </a:p>
      </dgm:t>
    </dgm:pt>
    <dgm:pt modelId="{53D0CF7D-7660-42F1-847A-6F1C4399E743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Existing Contracts</a:t>
          </a:r>
        </a:p>
      </dgm:t>
    </dgm:pt>
    <dgm:pt modelId="{8A491C42-033A-43EA-A572-F25F6DB45C0B}" type="parTrans" cxnId="{7EC8954D-A543-44E0-87CA-1F5DC61B1107}">
      <dgm:prSet/>
      <dgm:spPr/>
      <dgm:t>
        <a:bodyPr/>
        <a:lstStyle/>
        <a:p>
          <a:endParaRPr lang="en-US"/>
        </a:p>
      </dgm:t>
    </dgm:pt>
    <dgm:pt modelId="{5C56F7BF-483A-4726-A669-CECAFBC867D5}" type="sibTrans" cxnId="{7EC8954D-A543-44E0-87CA-1F5DC61B1107}">
      <dgm:prSet/>
      <dgm:spPr/>
      <dgm:t>
        <a:bodyPr/>
        <a:lstStyle/>
        <a:p>
          <a:endParaRPr lang="en-US"/>
        </a:p>
      </dgm:t>
    </dgm:pt>
    <dgm:pt modelId="{B8085E9C-7D92-499B-ACD4-EBF42A7AA289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Existing Relationships</a:t>
          </a:r>
        </a:p>
      </dgm:t>
    </dgm:pt>
    <dgm:pt modelId="{45EBDCAC-D771-455B-B2B1-016B68D6C8E3}" type="parTrans" cxnId="{97356610-173F-40D6-B24D-7AAEA445CF0E}">
      <dgm:prSet/>
      <dgm:spPr/>
      <dgm:t>
        <a:bodyPr/>
        <a:lstStyle/>
        <a:p>
          <a:endParaRPr lang="en-US"/>
        </a:p>
      </dgm:t>
    </dgm:pt>
    <dgm:pt modelId="{CF4E58ED-1073-4382-8065-006980A875B2}" type="sibTrans" cxnId="{97356610-173F-40D6-B24D-7AAEA445CF0E}">
      <dgm:prSet/>
      <dgm:spPr/>
      <dgm:t>
        <a:bodyPr/>
        <a:lstStyle/>
        <a:p>
          <a:endParaRPr lang="en-US"/>
        </a:p>
      </dgm:t>
    </dgm:pt>
    <dgm:pt modelId="{42F3B574-8A98-42EE-BC67-832DC0432F09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Regulatory Concerns</a:t>
          </a:r>
        </a:p>
      </dgm:t>
    </dgm:pt>
    <dgm:pt modelId="{A9BE7388-AFF0-4A7A-95B4-8018C470E44F}" type="parTrans" cxnId="{82724788-4E5F-42B6-96E2-26E1E7A76DA2}">
      <dgm:prSet/>
      <dgm:spPr/>
      <dgm:t>
        <a:bodyPr/>
        <a:lstStyle/>
        <a:p>
          <a:endParaRPr lang="en-US"/>
        </a:p>
      </dgm:t>
    </dgm:pt>
    <dgm:pt modelId="{727A8F94-2921-4929-9277-CD6A6AE471D0}" type="sibTrans" cxnId="{82724788-4E5F-42B6-96E2-26E1E7A76DA2}">
      <dgm:prSet/>
      <dgm:spPr/>
      <dgm:t>
        <a:bodyPr/>
        <a:lstStyle/>
        <a:p>
          <a:endParaRPr lang="en-US"/>
        </a:p>
      </dgm:t>
    </dgm:pt>
    <dgm:pt modelId="{7AC79FE5-FD20-4FCC-8EAA-20D6E557D45B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SLAs</a:t>
          </a:r>
        </a:p>
      </dgm:t>
    </dgm:pt>
    <dgm:pt modelId="{0A1883F8-B681-4881-BD55-1E2F83FF8C90}" type="parTrans" cxnId="{5D726A44-E76F-4E4E-BD51-3D2829154ADE}">
      <dgm:prSet/>
      <dgm:spPr/>
      <dgm:t>
        <a:bodyPr/>
        <a:lstStyle/>
        <a:p>
          <a:endParaRPr lang="en-US"/>
        </a:p>
      </dgm:t>
    </dgm:pt>
    <dgm:pt modelId="{599B880B-8363-4FB5-BFB0-C9649C066900}" type="sibTrans" cxnId="{5D726A44-E76F-4E4E-BD51-3D2829154ADE}">
      <dgm:prSet/>
      <dgm:spPr/>
      <dgm:t>
        <a:bodyPr/>
        <a:lstStyle/>
        <a:p>
          <a:endParaRPr lang="en-US"/>
        </a:p>
      </dgm:t>
    </dgm:pt>
    <dgm:pt modelId="{602A7C94-6694-4D6E-9697-BB84D9E46691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CNCF Certified Kubernetes</a:t>
          </a:r>
        </a:p>
      </dgm:t>
    </dgm:pt>
    <dgm:pt modelId="{E7845263-0088-49CF-9FC1-7EFFC9FCC32E}" type="parTrans" cxnId="{58486C95-5835-4414-BD8E-431F36C335E7}">
      <dgm:prSet/>
      <dgm:spPr/>
      <dgm:t>
        <a:bodyPr/>
        <a:lstStyle/>
        <a:p>
          <a:endParaRPr lang="en-US"/>
        </a:p>
      </dgm:t>
    </dgm:pt>
    <dgm:pt modelId="{AB11BB8C-7352-4C8D-840D-57A329D77842}" type="sibTrans" cxnId="{58486C95-5835-4414-BD8E-431F36C335E7}">
      <dgm:prSet/>
      <dgm:spPr/>
      <dgm:t>
        <a:bodyPr/>
        <a:lstStyle/>
        <a:p>
          <a:endParaRPr lang="en-US"/>
        </a:p>
      </dgm:t>
    </dgm:pt>
    <dgm:pt modelId="{31022DD2-9B48-44E6-905F-B7C1C048E10D}" type="pres">
      <dgm:prSet presAssocID="{FF9BF2AA-17F8-4928-A457-724A5553C4C4}" presName="linear" presStyleCnt="0">
        <dgm:presLayoutVars>
          <dgm:animLvl val="lvl"/>
          <dgm:resizeHandles val="exact"/>
        </dgm:presLayoutVars>
      </dgm:prSet>
      <dgm:spPr/>
    </dgm:pt>
    <dgm:pt modelId="{26C01F5E-C957-4CEA-8080-867ADC66F428}" type="pres">
      <dgm:prSet presAssocID="{602A7C94-6694-4D6E-9697-BB84D9E4669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9C8B15B-6241-4FD6-A5BD-E90D5B612448}" type="pres">
      <dgm:prSet presAssocID="{AB11BB8C-7352-4C8D-840D-57A329D77842}" presName="spacer" presStyleCnt="0"/>
      <dgm:spPr/>
    </dgm:pt>
    <dgm:pt modelId="{E6FB8785-0498-4316-8FE0-1C9BD37A76EE}" type="pres">
      <dgm:prSet presAssocID="{9CBD7ADC-C8DC-4595-BFF3-FF650A936AD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58235EE-9C19-403F-AC72-A160298BCC13}" type="pres">
      <dgm:prSet presAssocID="{93E1E6B9-40B5-4D8B-B4AC-BFEEECA9E1D5}" presName="spacer" presStyleCnt="0"/>
      <dgm:spPr/>
    </dgm:pt>
    <dgm:pt modelId="{FB56543B-7090-4E57-B1B9-172134D566CF}" type="pres">
      <dgm:prSet presAssocID="{53D0CF7D-7660-42F1-847A-6F1C4399E74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11EFA163-C4DE-432A-A92D-C0E270B79708}" type="pres">
      <dgm:prSet presAssocID="{5C56F7BF-483A-4726-A669-CECAFBC867D5}" presName="spacer" presStyleCnt="0"/>
      <dgm:spPr/>
    </dgm:pt>
    <dgm:pt modelId="{C8444791-1A12-49D9-A35E-3A69FC3627C0}" type="pres">
      <dgm:prSet presAssocID="{B8085E9C-7D92-499B-ACD4-EBF42A7AA28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0ED6E90-7A09-431B-BA49-6BF0C410572A}" type="pres">
      <dgm:prSet presAssocID="{CF4E58ED-1073-4382-8065-006980A875B2}" presName="spacer" presStyleCnt="0"/>
      <dgm:spPr/>
    </dgm:pt>
    <dgm:pt modelId="{C685CDEA-2634-4FE2-8D3F-3618170D4324}" type="pres">
      <dgm:prSet presAssocID="{42F3B574-8A98-42EE-BC67-832DC0432F0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93F9C19-9736-4B74-A067-2C5165D7B5CB}" type="pres">
      <dgm:prSet presAssocID="{727A8F94-2921-4929-9277-CD6A6AE471D0}" presName="spacer" presStyleCnt="0"/>
      <dgm:spPr/>
    </dgm:pt>
    <dgm:pt modelId="{5DE1342B-641F-4FEE-993A-77683A422AC3}" type="pres">
      <dgm:prSet presAssocID="{7AC79FE5-FD20-4FCC-8EAA-20D6E557D45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97356610-173F-40D6-B24D-7AAEA445CF0E}" srcId="{FF9BF2AA-17F8-4928-A457-724A5553C4C4}" destId="{B8085E9C-7D92-499B-ACD4-EBF42A7AA289}" srcOrd="3" destOrd="0" parTransId="{45EBDCAC-D771-455B-B2B1-016B68D6C8E3}" sibTransId="{CF4E58ED-1073-4382-8065-006980A875B2}"/>
    <dgm:cxn modelId="{5D726A44-E76F-4E4E-BD51-3D2829154ADE}" srcId="{FF9BF2AA-17F8-4928-A457-724A5553C4C4}" destId="{7AC79FE5-FD20-4FCC-8EAA-20D6E557D45B}" srcOrd="5" destOrd="0" parTransId="{0A1883F8-B681-4881-BD55-1E2F83FF8C90}" sibTransId="{599B880B-8363-4FB5-BFB0-C9649C066900}"/>
    <dgm:cxn modelId="{7EC8954D-A543-44E0-87CA-1F5DC61B1107}" srcId="{FF9BF2AA-17F8-4928-A457-724A5553C4C4}" destId="{53D0CF7D-7660-42F1-847A-6F1C4399E743}" srcOrd="2" destOrd="0" parTransId="{8A491C42-033A-43EA-A572-F25F6DB45C0B}" sibTransId="{5C56F7BF-483A-4726-A669-CECAFBC867D5}"/>
    <dgm:cxn modelId="{455F3669-D7B4-4163-A424-E4128F08A743}" type="presOf" srcId="{B8085E9C-7D92-499B-ACD4-EBF42A7AA289}" destId="{C8444791-1A12-49D9-A35E-3A69FC3627C0}" srcOrd="0" destOrd="0" presId="urn:microsoft.com/office/officeart/2005/8/layout/vList2"/>
    <dgm:cxn modelId="{82724788-4E5F-42B6-96E2-26E1E7A76DA2}" srcId="{FF9BF2AA-17F8-4928-A457-724A5553C4C4}" destId="{42F3B574-8A98-42EE-BC67-832DC0432F09}" srcOrd="4" destOrd="0" parTransId="{A9BE7388-AFF0-4A7A-95B4-8018C470E44F}" sibTransId="{727A8F94-2921-4929-9277-CD6A6AE471D0}"/>
    <dgm:cxn modelId="{2E218B89-12D7-4B60-8E4D-6DF0E26B13E6}" type="presOf" srcId="{42F3B574-8A98-42EE-BC67-832DC0432F09}" destId="{C685CDEA-2634-4FE2-8D3F-3618170D4324}" srcOrd="0" destOrd="0" presId="urn:microsoft.com/office/officeart/2005/8/layout/vList2"/>
    <dgm:cxn modelId="{58486C95-5835-4414-BD8E-431F36C335E7}" srcId="{FF9BF2AA-17F8-4928-A457-724A5553C4C4}" destId="{602A7C94-6694-4D6E-9697-BB84D9E46691}" srcOrd="0" destOrd="0" parTransId="{E7845263-0088-49CF-9FC1-7EFFC9FCC32E}" sibTransId="{AB11BB8C-7352-4C8D-840D-57A329D77842}"/>
    <dgm:cxn modelId="{B4B6DDA0-FC63-4726-8FF4-F24130A8D283}" type="presOf" srcId="{9CBD7ADC-C8DC-4595-BFF3-FF650A936AD0}" destId="{E6FB8785-0498-4316-8FE0-1C9BD37A76EE}" srcOrd="0" destOrd="0" presId="urn:microsoft.com/office/officeart/2005/8/layout/vList2"/>
    <dgm:cxn modelId="{F7E1ABC5-1C3C-49C3-92CA-CE6F17E24138}" type="presOf" srcId="{602A7C94-6694-4D6E-9697-BB84D9E46691}" destId="{26C01F5E-C957-4CEA-8080-867ADC66F428}" srcOrd="0" destOrd="0" presId="urn:microsoft.com/office/officeart/2005/8/layout/vList2"/>
    <dgm:cxn modelId="{1151FCE3-6111-40A4-B478-53B77403196D}" type="presOf" srcId="{FF9BF2AA-17F8-4928-A457-724A5553C4C4}" destId="{31022DD2-9B48-44E6-905F-B7C1C048E10D}" srcOrd="0" destOrd="0" presId="urn:microsoft.com/office/officeart/2005/8/layout/vList2"/>
    <dgm:cxn modelId="{CDB0E5F4-92C3-45DA-94FB-A3043C0F4F04}" type="presOf" srcId="{53D0CF7D-7660-42F1-847A-6F1C4399E743}" destId="{FB56543B-7090-4E57-B1B9-172134D566CF}" srcOrd="0" destOrd="0" presId="urn:microsoft.com/office/officeart/2005/8/layout/vList2"/>
    <dgm:cxn modelId="{E14408F9-A708-4DFD-920F-E82DC648EC95}" type="presOf" srcId="{7AC79FE5-FD20-4FCC-8EAA-20D6E557D45B}" destId="{5DE1342B-641F-4FEE-993A-77683A422AC3}" srcOrd="0" destOrd="0" presId="urn:microsoft.com/office/officeart/2005/8/layout/vList2"/>
    <dgm:cxn modelId="{A498C2FE-E507-423B-8D25-314CE4A38FEC}" srcId="{FF9BF2AA-17F8-4928-A457-724A5553C4C4}" destId="{9CBD7ADC-C8DC-4595-BFF3-FF650A936AD0}" srcOrd="1" destOrd="0" parTransId="{C9EBD1E5-F1DD-4AA7-B4BE-5999FF80F6BB}" sibTransId="{93E1E6B9-40B5-4D8B-B4AC-BFEEECA9E1D5}"/>
    <dgm:cxn modelId="{85BC333A-69A7-4870-8AD5-68B062FE9357}" type="presParOf" srcId="{31022DD2-9B48-44E6-905F-B7C1C048E10D}" destId="{26C01F5E-C957-4CEA-8080-867ADC66F428}" srcOrd="0" destOrd="0" presId="urn:microsoft.com/office/officeart/2005/8/layout/vList2"/>
    <dgm:cxn modelId="{ADE8194A-16E7-4C94-A491-46374FB7DEA4}" type="presParOf" srcId="{31022DD2-9B48-44E6-905F-B7C1C048E10D}" destId="{09C8B15B-6241-4FD6-A5BD-E90D5B612448}" srcOrd="1" destOrd="0" presId="urn:microsoft.com/office/officeart/2005/8/layout/vList2"/>
    <dgm:cxn modelId="{6570B561-60E6-4E74-BAA6-2E84DB5BA0D2}" type="presParOf" srcId="{31022DD2-9B48-44E6-905F-B7C1C048E10D}" destId="{E6FB8785-0498-4316-8FE0-1C9BD37A76EE}" srcOrd="2" destOrd="0" presId="urn:microsoft.com/office/officeart/2005/8/layout/vList2"/>
    <dgm:cxn modelId="{85DF6B97-D1B2-49A5-AF11-C1E1BDC0E15F}" type="presParOf" srcId="{31022DD2-9B48-44E6-905F-B7C1C048E10D}" destId="{C58235EE-9C19-403F-AC72-A160298BCC13}" srcOrd="3" destOrd="0" presId="urn:microsoft.com/office/officeart/2005/8/layout/vList2"/>
    <dgm:cxn modelId="{1C63978F-751A-4183-A6D4-0213A74E2F05}" type="presParOf" srcId="{31022DD2-9B48-44E6-905F-B7C1C048E10D}" destId="{FB56543B-7090-4E57-B1B9-172134D566CF}" srcOrd="4" destOrd="0" presId="urn:microsoft.com/office/officeart/2005/8/layout/vList2"/>
    <dgm:cxn modelId="{F2874299-3605-4643-84C2-E7BBDF196E20}" type="presParOf" srcId="{31022DD2-9B48-44E6-905F-B7C1C048E10D}" destId="{11EFA163-C4DE-432A-A92D-C0E270B79708}" srcOrd="5" destOrd="0" presId="urn:microsoft.com/office/officeart/2005/8/layout/vList2"/>
    <dgm:cxn modelId="{7C405EFA-17E2-4852-BD24-31B20231FA69}" type="presParOf" srcId="{31022DD2-9B48-44E6-905F-B7C1C048E10D}" destId="{C8444791-1A12-49D9-A35E-3A69FC3627C0}" srcOrd="6" destOrd="0" presId="urn:microsoft.com/office/officeart/2005/8/layout/vList2"/>
    <dgm:cxn modelId="{CF695228-E8EC-42AE-A58D-388C79B0E363}" type="presParOf" srcId="{31022DD2-9B48-44E6-905F-B7C1C048E10D}" destId="{C0ED6E90-7A09-431B-BA49-6BF0C410572A}" srcOrd="7" destOrd="0" presId="urn:microsoft.com/office/officeart/2005/8/layout/vList2"/>
    <dgm:cxn modelId="{97D53D84-6A05-4C3F-959C-24E3DEED2BD6}" type="presParOf" srcId="{31022DD2-9B48-44E6-905F-B7C1C048E10D}" destId="{C685CDEA-2634-4FE2-8D3F-3618170D4324}" srcOrd="8" destOrd="0" presId="urn:microsoft.com/office/officeart/2005/8/layout/vList2"/>
    <dgm:cxn modelId="{968AD1B4-D5A6-4C2A-A2D2-BD6FA8A1EF2F}" type="presParOf" srcId="{31022DD2-9B48-44E6-905F-B7C1C048E10D}" destId="{093F9C19-9736-4B74-A067-2C5165D7B5CB}" srcOrd="9" destOrd="0" presId="urn:microsoft.com/office/officeart/2005/8/layout/vList2"/>
    <dgm:cxn modelId="{8EA058FF-D660-4809-8D4F-51F5DDFBCA95}" type="presParOf" srcId="{31022DD2-9B48-44E6-905F-B7C1C048E10D}" destId="{5DE1342B-641F-4FEE-993A-77683A422AC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9BF2AA-17F8-4928-A457-724A5553C4C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BD7ADC-C8DC-4595-BFF3-FF650A936AD0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Cost</a:t>
          </a:r>
        </a:p>
      </dgm:t>
    </dgm:pt>
    <dgm:pt modelId="{C9EBD1E5-F1DD-4AA7-B4BE-5999FF80F6BB}" type="parTrans" cxnId="{A498C2FE-E507-423B-8D25-314CE4A38FEC}">
      <dgm:prSet/>
      <dgm:spPr/>
      <dgm:t>
        <a:bodyPr/>
        <a:lstStyle/>
        <a:p>
          <a:endParaRPr lang="en-US"/>
        </a:p>
      </dgm:t>
    </dgm:pt>
    <dgm:pt modelId="{93E1E6B9-40B5-4D8B-B4AC-BFEEECA9E1D5}" type="sibTrans" cxnId="{A498C2FE-E507-423B-8D25-314CE4A38FEC}">
      <dgm:prSet/>
      <dgm:spPr/>
      <dgm:t>
        <a:bodyPr/>
        <a:lstStyle/>
        <a:p>
          <a:endParaRPr lang="en-US"/>
        </a:p>
      </dgm:t>
    </dgm:pt>
    <dgm:pt modelId="{53D0CF7D-7660-42F1-847A-6F1C4399E743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Uptime</a:t>
          </a:r>
        </a:p>
      </dgm:t>
    </dgm:pt>
    <dgm:pt modelId="{8A491C42-033A-43EA-A572-F25F6DB45C0B}" type="parTrans" cxnId="{7EC8954D-A543-44E0-87CA-1F5DC61B1107}">
      <dgm:prSet/>
      <dgm:spPr/>
      <dgm:t>
        <a:bodyPr/>
        <a:lstStyle/>
        <a:p>
          <a:endParaRPr lang="en-US"/>
        </a:p>
      </dgm:t>
    </dgm:pt>
    <dgm:pt modelId="{5C56F7BF-483A-4726-A669-CECAFBC867D5}" type="sibTrans" cxnId="{7EC8954D-A543-44E0-87CA-1F5DC61B1107}">
      <dgm:prSet/>
      <dgm:spPr/>
      <dgm:t>
        <a:bodyPr/>
        <a:lstStyle/>
        <a:p>
          <a:endParaRPr lang="en-US"/>
        </a:p>
      </dgm:t>
    </dgm:pt>
    <dgm:pt modelId="{B8085E9C-7D92-499B-ACD4-EBF42A7AA289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Speed</a:t>
          </a:r>
        </a:p>
      </dgm:t>
    </dgm:pt>
    <dgm:pt modelId="{45EBDCAC-D771-455B-B2B1-016B68D6C8E3}" type="parTrans" cxnId="{97356610-173F-40D6-B24D-7AAEA445CF0E}">
      <dgm:prSet/>
      <dgm:spPr/>
      <dgm:t>
        <a:bodyPr/>
        <a:lstStyle/>
        <a:p>
          <a:endParaRPr lang="en-US"/>
        </a:p>
      </dgm:t>
    </dgm:pt>
    <dgm:pt modelId="{CF4E58ED-1073-4382-8065-006980A875B2}" type="sibTrans" cxnId="{97356610-173F-40D6-B24D-7AAEA445CF0E}">
      <dgm:prSet/>
      <dgm:spPr/>
      <dgm:t>
        <a:bodyPr/>
        <a:lstStyle/>
        <a:p>
          <a:endParaRPr lang="en-US"/>
        </a:p>
      </dgm:t>
    </dgm:pt>
    <dgm:pt modelId="{42F3B574-8A98-42EE-BC67-832DC0432F09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Extra Features</a:t>
          </a:r>
        </a:p>
      </dgm:t>
    </dgm:pt>
    <dgm:pt modelId="{A9BE7388-AFF0-4A7A-95B4-8018C470E44F}" type="parTrans" cxnId="{82724788-4E5F-42B6-96E2-26E1E7A76DA2}">
      <dgm:prSet/>
      <dgm:spPr/>
      <dgm:t>
        <a:bodyPr/>
        <a:lstStyle/>
        <a:p>
          <a:endParaRPr lang="en-US"/>
        </a:p>
      </dgm:t>
    </dgm:pt>
    <dgm:pt modelId="{727A8F94-2921-4929-9277-CD6A6AE471D0}" type="sibTrans" cxnId="{82724788-4E5F-42B6-96E2-26E1E7A76DA2}">
      <dgm:prSet/>
      <dgm:spPr/>
      <dgm:t>
        <a:bodyPr/>
        <a:lstStyle/>
        <a:p>
          <a:endParaRPr lang="en-US"/>
        </a:p>
      </dgm:t>
    </dgm:pt>
    <dgm:pt modelId="{7AC79FE5-FD20-4FCC-8EAA-20D6E557D45B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>
              <a:solidFill>
                <a:prstClr val="white"/>
              </a:solidFill>
              <a:latin typeface="Tw Cen MT" panose="020B0602020104020603"/>
            </a:rPr>
            <a:t>Upgrades</a:t>
          </a:r>
        </a:p>
      </dgm:t>
    </dgm:pt>
    <dgm:pt modelId="{0A1883F8-B681-4881-BD55-1E2F83FF8C90}" type="parTrans" cxnId="{5D726A44-E76F-4E4E-BD51-3D2829154ADE}">
      <dgm:prSet/>
      <dgm:spPr/>
      <dgm:t>
        <a:bodyPr/>
        <a:lstStyle/>
        <a:p>
          <a:endParaRPr lang="en-US"/>
        </a:p>
      </dgm:t>
    </dgm:pt>
    <dgm:pt modelId="{599B880B-8363-4FB5-BFB0-C9649C066900}" type="sibTrans" cxnId="{5D726A44-E76F-4E4E-BD51-3D2829154ADE}">
      <dgm:prSet/>
      <dgm:spPr/>
      <dgm:t>
        <a:bodyPr/>
        <a:lstStyle/>
        <a:p>
          <a:endParaRPr lang="en-US"/>
        </a:p>
      </dgm:t>
    </dgm:pt>
    <dgm:pt modelId="{31022DD2-9B48-44E6-905F-B7C1C048E10D}" type="pres">
      <dgm:prSet presAssocID="{FF9BF2AA-17F8-4928-A457-724A5553C4C4}" presName="linear" presStyleCnt="0">
        <dgm:presLayoutVars>
          <dgm:animLvl val="lvl"/>
          <dgm:resizeHandles val="exact"/>
        </dgm:presLayoutVars>
      </dgm:prSet>
      <dgm:spPr/>
    </dgm:pt>
    <dgm:pt modelId="{E6FB8785-0498-4316-8FE0-1C9BD37A76EE}" type="pres">
      <dgm:prSet presAssocID="{9CBD7ADC-C8DC-4595-BFF3-FF650A936AD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58235EE-9C19-403F-AC72-A160298BCC13}" type="pres">
      <dgm:prSet presAssocID="{93E1E6B9-40B5-4D8B-B4AC-BFEEECA9E1D5}" presName="spacer" presStyleCnt="0"/>
      <dgm:spPr/>
    </dgm:pt>
    <dgm:pt modelId="{FB56543B-7090-4E57-B1B9-172134D566CF}" type="pres">
      <dgm:prSet presAssocID="{53D0CF7D-7660-42F1-847A-6F1C4399E74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1EFA163-C4DE-432A-A92D-C0E270B79708}" type="pres">
      <dgm:prSet presAssocID="{5C56F7BF-483A-4726-A669-CECAFBC867D5}" presName="spacer" presStyleCnt="0"/>
      <dgm:spPr/>
    </dgm:pt>
    <dgm:pt modelId="{C8444791-1A12-49D9-A35E-3A69FC3627C0}" type="pres">
      <dgm:prSet presAssocID="{B8085E9C-7D92-499B-ACD4-EBF42A7AA28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0ED6E90-7A09-431B-BA49-6BF0C410572A}" type="pres">
      <dgm:prSet presAssocID="{CF4E58ED-1073-4382-8065-006980A875B2}" presName="spacer" presStyleCnt="0"/>
      <dgm:spPr/>
    </dgm:pt>
    <dgm:pt modelId="{C685CDEA-2634-4FE2-8D3F-3618170D4324}" type="pres">
      <dgm:prSet presAssocID="{42F3B574-8A98-42EE-BC67-832DC0432F0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93F9C19-9736-4B74-A067-2C5165D7B5CB}" type="pres">
      <dgm:prSet presAssocID="{727A8F94-2921-4929-9277-CD6A6AE471D0}" presName="spacer" presStyleCnt="0"/>
      <dgm:spPr/>
    </dgm:pt>
    <dgm:pt modelId="{5DE1342B-641F-4FEE-993A-77683A422AC3}" type="pres">
      <dgm:prSet presAssocID="{7AC79FE5-FD20-4FCC-8EAA-20D6E557D45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7356610-173F-40D6-B24D-7AAEA445CF0E}" srcId="{FF9BF2AA-17F8-4928-A457-724A5553C4C4}" destId="{B8085E9C-7D92-499B-ACD4-EBF42A7AA289}" srcOrd="2" destOrd="0" parTransId="{45EBDCAC-D771-455B-B2B1-016B68D6C8E3}" sibTransId="{CF4E58ED-1073-4382-8065-006980A875B2}"/>
    <dgm:cxn modelId="{5D726A44-E76F-4E4E-BD51-3D2829154ADE}" srcId="{FF9BF2AA-17F8-4928-A457-724A5553C4C4}" destId="{7AC79FE5-FD20-4FCC-8EAA-20D6E557D45B}" srcOrd="4" destOrd="0" parTransId="{0A1883F8-B681-4881-BD55-1E2F83FF8C90}" sibTransId="{599B880B-8363-4FB5-BFB0-C9649C066900}"/>
    <dgm:cxn modelId="{7EC8954D-A543-44E0-87CA-1F5DC61B1107}" srcId="{FF9BF2AA-17F8-4928-A457-724A5553C4C4}" destId="{53D0CF7D-7660-42F1-847A-6F1C4399E743}" srcOrd="1" destOrd="0" parTransId="{8A491C42-033A-43EA-A572-F25F6DB45C0B}" sibTransId="{5C56F7BF-483A-4726-A669-CECAFBC867D5}"/>
    <dgm:cxn modelId="{455F3669-D7B4-4163-A424-E4128F08A743}" type="presOf" srcId="{B8085E9C-7D92-499B-ACD4-EBF42A7AA289}" destId="{C8444791-1A12-49D9-A35E-3A69FC3627C0}" srcOrd="0" destOrd="0" presId="urn:microsoft.com/office/officeart/2005/8/layout/vList2"/>
    <dgm:cxn modelId="{82724788-4E5F-42B6-96E2-26E1E7A76DA2}" srcId="{FF9BF2AA-17F8-4928-A457-724A5553C4C4}" destId="{42F3B574-8A98-42EE-BC67-832DC0432F09}" srcOrd="3" destOrd="0" parTransId="{A9BE7388-AFF0-4A7A-95B4-8018C470E44F}" sibTransId="{727A8F94-2921-4929-9277-CD6A6AE471D0}"/>
    <dgm:cxn modelId="{2E218B89-12D7-4B60-8E4D-6DF0E26B13E6}" type="presOf" srcId="{42F3B574-8A98-42EE-BC67-832DC0432F09}" destId="{C685CDEA-2634-4FE2-8D3F-3618170D4324}" srcOrd="0" destOrd="0" presId="urn:microsoft.com/office/officeart/2005/8/layout/vList2"/>
    <dgm:cxn modelId="{B4B6DDA0-FC63-4726-8FF4-F24130A8D283}" type="presOf" srcId="{9CBD7ADC-C8DC-4595-BFF3-FF650A936AD0}" destId="{E6FB8785-0498-4316-8FE0-1C9BD37A76EE}" srcOrd="0" destOrd="0" presId="urn:microsoft.com/office/officeart/2005/8/layout/vList2"/>
    <dgm:cxn modelId="{1151FCE3-6111-40A4-B478-53B77403196D}" type="presOf" srcId="{FF9BF2AA-17F8-4928-A457-724A5553C4C4}" destId="{31022DD2-9B48-44E6-905F-B7C1C048E10D}" srcOrd="0" destOrd="0" presId="urn:microsoft.com/office/officeart/2005/8/layout/vList2"/>
    <dgm:cxn modelId="{CDB0E5F4-92C3-45DA-94FB-A3043C0F4F04}" type="presOf" srcId="{53D0CF7D-7660-42F1-847A-6F1C4399E743}" destId="{FB56543B-7090-4E57-B1B9-172134D566CF}" srcOrd="0" destOrd="0" presId="urn:microsoft.com/office/officeart/2005/8/layout/vList2"/>
    <dgm:cxn modelId="{E14408F9-A708-4DFD-920F-E82DC648EC95}" type="presOf" srcId="{7AC79FE5-FD20-4FCC-8EAA-20D6E557D45B}" destId="{5DE1342B-641F-4FEE-993A-77683A422AC3}" srcOrd="0" destOrd="0" presId="urn:microsoft.com/office/officeart/2005/8/layout/vList2"/>
    <dgm:cxn modelId="{A498C2FE-E507-423B-8D25-314CE4A38FEC}" srcId="{FF9BF2AA-17F8-4928-A457-724A5553C4C4}" destId="{9CBD7ADC-C8DC-4595-BFF3-FF650A936AD0}" srcOrd="0" destOrd="0" parTransId="{C9EBD1E5-F1DD-4AA7-B4BE-5999FF80F6BB}" sibTransId="{93E1E6B9-40B5-4D8B-B4AC-BFEEECA9E1D5}"/>
    <dgm:cxn modelId="{6570B561-60E6-4E74-BAA6-2E84DB5BA0D2}" type="presParOf" srcId="{31022DD2-9B48-44E6-905F-B7C1C048E10D}" destId="{E6FB8785-0498-4316-8FE0-1C9BD37A76EE}" srcOrd="0" destOrd="0" presId="urn:microsoft.com/office/officeart/2005/8/layout/vList2"/>
    <dgm:cxn modelId="{85DF6B97-D1B2-49A5-AF11-C1E1BDC0E15F}" type="presParOf" srcId="{31022DD2-9B48-44E6-905F-B7C1C048E10D}" destId="{C58235EE-9C19-403F-AC72-A160298BCC13}" srcOrd="1" destOrd="0" presId="urn:microsoft.com/office/officeart/2005/8/layout/vList2"/>
    <dgm:cxn modelId="{1C63978F-751A-4183-A6D4-0213A74E2F05}" type="presParOf" srcId="{31022DD2-9B48-44E6-905F-B7C1C048E10D}" destId="{FB56543B-7090-4E57-B1B9-172134D566CF}" srcOrd="2" destOrd="0" presId="urn:microsoft.com/office/officeart/2005/8/layout/vList2"/>
    <dgm:cxn modelId="{F2874299-3605-4643-84C2-E7BBDF196E20}" type="presParOf" srcId="{31022DD2-9B48-44E6-905F-B7C1C048E10D}" destId="{11EFA163-C4DE-432A-A92D-C0E270B79708}" srcOrd="3" destOrd="0" presId="urn:microsoft.com/office/officeart/2005/8/layout/vList2"/>
    <dgm:cxn modelId="{7C405EFA-17E2-4852-BD24-31B20231FA69}" type="presParOf" srcId="{31022DD2-9B48-44E6-905F-B7C1C048E10D}" destId="{C8444791-1A12-49D9-A35E-3A69FC3627C0}" srcOrd="4" destOrd="0" presId="urn:microsoft.com/office/officeart/2005/8/layout/vList2"/>
    <dgm:cxn modelId="{CF695228-E8EC-42AE-A58D-388C79B0E363}" type="presParOf" srcId="{31022DD2-9B48-44E6-905F-B7C1C048E10D}" destId="{C0ED6E90-7A09-431B-BA49-6BF0C410572A}" srcOrd="5" destOrd="0" presId="urn:microsoft.com/office/officeart/2005/8/layout/vList2"/>
    <dgm:cxn modelId="{97D53D84-6A05-4C3F-959C-24E3DEED2BD6}" type="presParOf" srcId="{31022DD2-9B48-44E6-905F-B7C1C048E10D}" destId="{C685CDEA-2634-4FE2-8D3F-3618170D4324}" srcOrd="6" destOrd="0" presId="urn:microsoft.com/office/officeart/2005/8/layout/vList2"/>
    <dgm:cxn modelId="{968AD1B4-D5A6-4C2A-A2D2-BD6FA8A1EF2F}" type="presParOf" srcId="{31022DD2-9B48-44E6-905F-B7C1C048E10D}" destId="{093F9C19-9736-4B74-A067-2C5165D7B5CB}" srcOrd="7" destOrd="0" presId="urn:microsoft.com/office/officeart/2005/8/layout/vList2"/>
    <dgm:cxn modelId="{8EA058FF-D660-4809-8D4F-51F5DDFBCA95}" type="presParOf" srcId="{31022DD2-9B48-44E6-905F-B7C1C048E10D}" destId="{5DE1342B-641F-4FEE-993A-77683A422AC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DE0EFC-C8C0-436B-9728-EF147E2CA10A}">
      <dsp:nvSpPr>
        <dsp:cNvPr id="0" name=""/>
        <dsp:cNvSpPr/>
      </dsp:nvSpPr>
      <dsp:spPr>
        <a:xfrm>
          <a:off x="489091" y="885742"/>
          <a:ext cx="796552" cy="7965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2261E-88EC-4CD8-ACEB-F4E680B9DCE9}">
      <dsp:nvSpPr>
        <dsp:cNvPr id="0" name=""/>
        <dsp:cNvSpPr/>
      </dsp:nvSpPr>
      <dsp:spPr>
        <a:xfrm>
          <a:off x="2309" y="1947924"/>
          <a:ext cx="1770117" cy="70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You’re Running Massive Scale</a:t>
          </a:r>
        </a:p>
      </dsp:txBody>
      <dsp:txXfrm>
        <a:off x="2309" y="1947924"/>
        <a:ext cx="1770117" cy="708046"/>
      </dsp:txXfrm>
    </dsp:sp>
    <dsp:sp modelId="{7A47E154-CCAB-4F97-A813-42775196F5E5}">
      <dsp:nvSpPr>
        <dsp:cNvPr id="0" name=""/>
        <dsp:cNvSpPr/>
      </dsp:nvSpPr>
      <dsp:spPr>
        <a:xfrm>
          <a:off x="2568979" y="885742"/>
          <a:ext cx="796552" cy="7965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738D78-0A5B-4ABB-93BE-B4B6C2623DD6}">
      <dsp:nvSpPr>
        <dsp:cNvPr id="0" name=""/>
        <dsp:cNvSpPr/>
      </dsp:nvSpPr>
      <dsp:spPr>
        <a:xfrm>
          <a:off x="2082196" y="1947924"/>
          <a:ext cx="1770117" cy="70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You Write Large Scale Distributed Microservices</a:t>
          </a:r>
          <a:endParaRPr lang="en-US" sz="1500" kern="1200" dirty="0"/>
        </a:p>
      </dsp:txBody>
      <dsp:txXfrm>
        <a:off x="2082196" y="1947924"/>
        <a:ext cx="1770117" cy="708046"/>
      </dsp:txXfrm>
    </dsp:sp>
    <dsp:sp modelId="{0E53130F-EAC1-471D-9110-3CD69F22755D}">
      <dsp:nvSpPr>
        <dsp:cNvPr id="0" name=""/>
        <dsp:cNvSpPr/>
      </dsp:nvSpPr>
      <dsp:spPr>
        <a:xfrm>
          <a:off x="4648866" y="885742"/>
          <a:ext cx="796552" cy="7965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9F879A-EBF9-46D4-A3C0-ED75A7F9353A}">
      <dsp:nvSpPr>
        <dsp:cNvPr id="0" name=""/>
        <dsp:cNvSpPr/>
      </dsp:nvSpPr>
      <dsp:spPr>
        <a:xfrm>
          <a:off x="4162084" y="1947924"/>
          <a:ext cx="1770117" cy="70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Your Company Isn’t Giving You a Choice</a:t>
          </a:r>
        </a:p>
      </dsp:txBody>
      <dsp:txXfrm>
        <a:off x="4162084" y="1947924"/>
        <a:ext cx="1770117" cy="7080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AD4A9-FAC0-4CA1-A665-A5E652E9DE6B}">
      <dsp:nvSpPr>
        <dsp:cNvPr id="0" name=""/>
        <dsp:cNvSpPr/>
      </dsp:nvSpPr>
      <dsp:spPr>
        <a:xfrm>
          <a:off x="0" y="5484"/>
          <a:ext cx="5934511" cy="634724"/>
        </a:xfrm>
        <a:prstGeom prst="roundRect">
          <a:avLst/>
        </a:prstGeom>
        <a:solidFill>
          <a:srgbClr val="A262D0">
            <a:lumMod val="50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Airgap is Required</a:t>
          </a:r>
        </a:p>
      </dsp:txBody>
      <dsp:txXfrm>
        <a:off x="30985" y="36469"/>
        <a:ext cx="5872541" cy="572754"/>
      </dsp:txXfrm>
    </dsp:sp>
    <dsp:sp modelId="{00BC49E5-F243-439C-999D-9DB9B3DB4F23}">
      <dsp:nvSpPr>
        <dsp:cNvPr id="0" name=""/>
        <dsp:cNvSpPr/>
      </dsp:nvSpPr>
      <dsp:spPr>
        <a:xfrm>
          <a:off x="0" y="729489"/>
          <a:ext cx="5934511" cy="634724"/>
        </a:xfrm>
        <a:prstGeom prst="roundRect">
          <a:avLst/>
        </a:prstGeom>
        <a:solidFill>
          <a:srgbClr val="A262D0">
            <a:lumMod val="50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Hybrid Cloud Scenarios</a:t>
          </a:r>
        </a:p>
      </dsp:txBody>
      <dsp:txXfrm>
        <a:off x="30985" y="760474"/>
        <a:ext cx="5872541" cy="572754"/>
      </dsp:txXfrm>
    </dsp:sp>
    <dsp:sp modelId="{269878EF-8B53-42F9-87F1-85F780B5B313}">
      <dsp:nvSpPr>
        <dsp:cNvPr id="0" name=""/>
        <dsp:cNvSpPr/>
      </dsp:nvSpPr>
      <dsp:spPr>
        <a:xfrm>
          <a:off x="0" y="1453494"/>
          <a:ext cx="5934511" cy="634724"/>
        </a:xfrm>
        <a:prstGeom prst="roundRect">
          <a:avLst/>
        </a:prstGeom>
        <a:solidFill>
          <a:srgbClr val="A262D0">
            <a:lumMod val="50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Regulatory Need</a:t>
          </a:r>
        </a:p>
      </dsp:txBody>
      <dsp:txXfrm>
        <a:off x="30985" y="1484479"/>
        <a:ext cx="5872541" cy="572754"/>
      </dsp:txXfrm>
    </dsp:sp>
    <dsp:sp modelId="{42375E97-266D-4D58-A2FB-B86E07A3FF8E}">
      <dsp:nvSpPr>
        <dsp:cNvPr id="0" name=""/>
        <dsp:cNvSpPr/>
      </dsp:nvSpPr>
      <dsp:spPr>
        <a:xfrm>
          <a:off x="0" y="2177499"/>
          <a:ext cx="5934511" cy="634724"/>
        </a:xfrm>
        <a:prstGeom prst="roundRect">
          <a:avLst/>
        </a:prstGeom>
        <a:solidFill>
          <a:srgbClr val="A262D0">
            <a:lumMod val="50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You’re Experienced</a:t>
          </a:r>
        </a:p>
      </dsp:txBody>
      <dsp:txXfrm>
        <a:off x="30985" y="2208484"/>
        <a:ext cx="5872541" cy="572754"/>
      </dsp:txXfrm>
    </dsp:sp>
    <dsp:sp modelId="{B1FD0681-EB36-4F53-8F42-4A145FD1EC47}">
      <dsp:nvSpPr>
        <dsp:cNvPr id="0" name=""/>
        <dsp:cNvSpPr/>
      </dsp:nvSpPr>
      <dsp:spPr>
        <a:xfrm>
          <a:off x="0" y="2901504"/>
          <a:ext cx="5934511" cy="634724"/>
        </a:xfrm>
        <a:prstGeom prst="roundRect">
          <a:avLst/>
        </a:prstGeom>
        <a:solidFill>
          <a:srgbClr val="A262D0">
            <a:lumMod val="5000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" panose="020B0602020104020603"/>
              <a:ea typeface="+mn-ea"/>
              <a:cs typeface="+mn-cs"/>
            </a:rPr>
            <a:t>Your Company Isn’t Giving You a Choice</a:t>
          </a:r>
        </a:p>
      </dsp:txBody>
      <dsp:txXfrm>
        <a:off x="30985" y="2932489"/>
        <a:ext cx="5872541" cy="5727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B8785-0498-4316-8FE0-1C9BD37A76EE}">
      <dsp:nvSpPr>
        <dsp:cNvPr id="0" name=""/>
        <dsp:cNvSpPr/>
      </dsp:nvSpPr>
      <dsp:spPr>
        <a:xfrm>
          <a:off x="0" y="22607"/>
          <a:ext cx="5934511" cy="798524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solidFill>
                <a:prstClr val="white"/>
              </a:solidFill>
              <a:latin typeface="Tw Cen MT" panose="020B0602020104020603"/>
            </a:rPr>
            <a:t>Strong User Base</a:t>
          </a:r>
          <a:endParaRPr lang="en-US" sz="3500" kern="1200" dirty="0">
            <a:solidFill>
              <a:prstClr val="white"/>
            </a:solidFill>
            <a:latin typeface="Tw Cen MT" panose="020B0602020104020603"/>
          </a:endParaRPr>
        </a:p>
      </dsp:txBody>
      <dsp:txXfrm>
        <a:off x="38981" y="61588"/>
        <a:ext cx="5856549" cy="720562"/>
      </dsp:txXfrm>
    </dsp:sp>
    <dsp:sp modelId="{DB82FCAF-4BB5-47F1-B76B-1F8E06399651}">
      <dsp:nvSpPr>
        <dsp:cNvPr id="0" name=""/>
        <dsp:cNvSpPr/>
      </dsp:nvSpPr>
      <dsp:spPr>
        <a:xfrm>
          <a:off x="0" y="921932"/>
          <a:ext cx="5934511" cy="798524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prstClr val="white"/>
              </a:solidFill>
              <a:latin typeface="Tw Cen MT" panose="020B0602020104020603"/>
            </a:rPr>
            <a:t>Commercial Support</a:t>
          </a:r>
        </a:p>
      </dsp:txBody>
      <dsp:txXfrm>
        <a:off x="38981" y="960913"/>
        <a:ext cx="5856549" cy="720562"/>
      </dsp:txXfrm>
    </dsp:sp>
    <dsp:sp modelId="{109A616A-7B6A-4545-BB30-CD479E79AF5E}">
      <dsp:nvSpPr>
        <dsp:cNvPr id="0" name=""/>
        <dsp:cNvSpPr/>
      </dsp:nvSpPr>
      <dsp:spPr>
        <a:xfrm>
          <a:off x="0" y="1821257"/>
          <a:ext cx="5934511" cy="798524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prstClr val="white"/>
              </a:solidFill>
              <a:latin typeface="Tw Cen MT" panose="020B0602020104020603"/>
            </a:rPr>
            <a:t>CNCF Certified Kubernetes</a:t>
          </a:r>
        </a:p>
      </dsp:txBody>
      <dsp:txXfrm>
        <a:off x="38981" y="1860238"/>
        <a:ext cx="5856549" cy="720562"/>
      </dsp:txXfrm>
    </dsp:sp>
    <dsp:sp modelId="{9BA303E6-3443-4D22-8689-8BA835446BA4}">
      <dsp:nvSpPr>
        <dsp:cNvPr id="0" name=""/>
        <dsp:cNvSpPr/>
      </dsp:nvSpPr>
      <dsp:spPr>
        <a:xfrm>
          <a:off x="0" y="2720581"/>
          <a:ext cx="5934511" cy="798524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solidFill>
                <a:prstClr val="white"/>
              </a:solidFill>
              <a:latin typeface="Tw Cen MT" panose="020B0602020104020603"/>
            </a:rPr>
            <a:t>Open Source vs. Open Core</a:t>
          </a:r>
          <a:endParaRPr lang="en-US" sz="3500" kern="1200" dirty="0">
            <a:solidFill>
              <a:prstClr val="white"/>
            </a:solidFill>
            <a:latin typeface="Tw Cen MT" panose="020B0602020104020603"/>
          </a:endParaRPr>
        </a:p>
      </dsp:txBody>
      <dsp:txXfrm>
        <a:off x="38981" y="2759562"/>
        <a:ext cx="5856549" cy="7205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01F5E-C957-4CEA-8080-867ADC66F428}">
      <dsp:nvSpPr>
        <dsp:cNvPr id="0" name=""/>
        <dsp:cNvSpPr/>
      </dsp:nvSpPr>
      <dsp:spPr>
        <a:xfrm>
          <a:off x="0" y="31021"/>
          <a:ext cx="5934511" cy="524745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Tw Cen MT" panose="020B0602020104020603"/>
            </a:rPr>
            <a:t>CNCF Certified Kubernetes</a:t>
          </a:r>
        </a:p>
      </dsp:txBody>
      <dsp:txXfrm>
        <a:off x="25616" y="56637"/>
        <a:ext cx="5883279" cy="473513"/>
      </dsp:txXfrm>
    </dsp:sp>
    <dsp:sp modelId="{E6FB8785-0498-4316-8FE0-1C9BD37A76EE}">
      <dsp:nvSpPr>
        <dsp:cNvPr id="0" name=""/>
        <dsp:cNvSpPr/>
      </dsp:nvSpPr>
      <dsp:spPr>
        <a:xfrm>
          <a:off x="0" y="622006"/>
          <a:ext cx="5934511" cy="524745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Tw Cen MT" panose="020B0602020104020603"/>
            </a:rPr>
            <a:t>Open Source?</a:t>
          </a:r>
        </a:p>
      </dsp:txBody>
      <dsp:txXfrm>
        <a:off x="25616" y="647622"/>
        <a:ext cx="5883279" cy="473513"/>
      </dsp:txXfrm>
    </dsp:sp>
    <dsp:sp modelId="{FB56543B-7090-4E57-B1B9-172134D566CF}">
      <dsp:nvSpPr>
        <dsp:cNvPr id="0" name=""/>
        <dsp:cNvSpPr/>
      </dsp:nvSpPr>
      <dsp:spPr>
        <a:xfrm>
          <a:off x="0" y="1212991"/>
          <a:ext cx="5934511" cy="524745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Tw Cen MT" panose="020B0602020104020603"/>
            </a:rPr>
            <a:t>Existing Contracts</a:t>
          </a:r>
        </a:p>
      </dsp:txBody>
      <dsp:txXfrm>
        <a:off x="25616" y="1238607"/>
        <a:ext cx="5883279" cy="473513"/>
      </dsp:txXfrm>
    </dsp:sp>
    <dsp:sp modelId="{C8444791-1A12-49D9-A35E-3A69FC3627C0}">
      <dsp:nvSpPr>
        <dsp:cNvPr id="0" name=""/>
        <dsp:cNvSpPr/>
      </dsp:nvSpPr>
      <dsp:spPr>
        <a:xfrm>
          <a:off x="0" y="1803977"/>
          <a:ext cx="5934511" cy="524745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Tw Cen MT" panose="020B0602020104020603"/>
            </a:rPr>
            <a:t>Existing Relationships</a:t>
          </a:r>
        </a:p>
      </dsp:txBody>
      <dsp:txXfrm>
        <a:off x="25616" y="1829593"/>
        <a:ext cx="5883279" cy="473513"/>
      </dsp:txXfrm>
    </dsp:sp>
    <dsp:sp modelId="{C685CDEA-2634-4FE2-8D3F-3618170D4324}">
      <dsp:nvSpPr>
        <dsp:cNvPr id="0" name=""/>
        <dsp:cNvSpPr/>
      </dsp:nvSpPr>
      <dsp:spPr>
        <a:xfrm>
          <a:off x="0" y="2394962"/>
          <a:ext cx="5934511" cy="524745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Tw Cen MT" panose="020B0602020104020603"/>
            </a:rPr>
            <a:t>Regulatory Concerns</a:t>
          </a:r>
        </a:p>
      </dsp:txBody>
      <dsp:txXfrm>
        <a:off x="25616" y="2420578"/>
        <a:ext cx="5883279" cy="473513"/>
      </dsp:txXfrm>
    </dsp:sp>
    <dsp:sp modelId="{5DE1342B-641F-4FEE-993A-77683A422AC3}">
      <dsp:nvSpPr>
        <dsp:cNvPr id="0" name=""/>
        <dsp:cNvSpPr/>
      </dsp:nvSpPr>
      <dsp:spPr>
        <a:xfrm>
          <a:off x="0" y="2985947"/>
          <a:ext cx="5934511" cy="524745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prstClr val="white"/>
              </a:solidFill>
              <a:latin typeface="Tw Cen MT" panose="020B0602020104020603"/>
            </a:rPr>
            <a:t>SLAs</a:t>
          </a:r>
        </a:p>
      </dsp:txBody>
      <dsp:txXfrm>
        <a:off x="25616" y="3011563"/>
        <a:ext cx="5883279" cy="4735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B8785-0498-4316-8FE0-1C9BD37A76EE}">
      <dsp:nvSpPr>
        <dsp:cNvPr id="0" name=""/>
        <dsp:cNvSpPr/>
      </dsp:nvSpPr>
      <dsp:spPr>
        <a:xfrm>
          <a:off x="0" y="12527"/>
          <a:ext cx="5934511" cy="638819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" panose="020B0602020104020603"/>
            </a:rPr>
            <a:t>Cost</a:t>
          </a:r>
        </a:p>
      </dsp:txBody>
      <dsp:txXfrm>
        <a:off x="31185" y="43712"/>
        <a:ext cx="5872141" cy="576449"/>
      </dsp:txXfrm>
    </dsp:sp>
    <dsp:sp modelId="{FB56543B-7090-4E57-B1B9-172134D566CF}">
      <dsp:nvSpPr>
        <dsp:cNvPr id="0" name=""/>
        <dsp:cNvSpPr/>
      </dsp:nvSpPr>
      <dsp:spPr>
        <a:xfrm>
          <a:off x="0" y="731987"/>
          <a:ext cx="5934511" cy="638819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" panose="020B0602020104020603"/>
            </a:rPr>
            <a:t>Uptime</a:t>
          </a:r>
        </a:p>
      </dsp:txBody>
      <dsp:txXfrm>
        <a:off x="31185" y="763172"/>
        <a:ext cx="5872141" cy="576449"/>
      </dsp:txXfrm>
    </dsp:sp>
    <dsp:sp modelId="{C8444791-1A12-49D9-A35E-3A69FC3627C0}">
      <dsp:nvSpPr>
        <dsp:cNvPr id="0" name=""/>
        <dsp:cNvSpPr/>
      </dsp:nvSpPr>
      <dsp:spPr>
        <a:xfrm>
          <a:off x="0" y="1451447"/>
          <a:ext cx="5934511" cy="638819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" panose="020B0602020104020603"/>
            </a:rPr>
            <a:t>Speed</a:t>
          </a:r>
        </a:p>
      </dsp:txBody>
      <dsp:txXfrm>
        <a:off x="31185" y="1482632"/>
        <a:ext cx="5872141" cy="576449"/>
      </dsp:txXfrm>
    </dsp:sp>
    <dsp:sp modelId="{C685CDEA-2634-4FE2-8D3F-3618170D4324}">
      <dsp:nvSpPr>
        <dsp:cNvPr id="0" name=""/>
        <dsp:cNvSpPr/>
      </dsp:nvSpPr>
      <dsp:spPr>
        <a:xfrm>
          <a:off x="0" y="2170907"/>
          <a:ext cx="5934511" cy="638819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" panose="020B0602020104020603"/>
            </a:rPr>
            <a:t>Extra Features</a:t>
          </a:r>
        </a:p>
      </dsp:txBody>
      <dsp:txXfrm>
        <a:off x="31185" y="2202092"/>
        <a:ext cx="5872141" cy="576449"/>
      </dsp:txXfrm>
    </dsp:sp>
    <dsp:sp modelId="{5DE1342B-641F-4FEE-993A-77683A422AC3}">
      <dsp:nvSpPr>
        <dsp:cNvPr id="0" name=""/>
        <dsp:cNvSpPr/>
      </dsp:nvSpPr>
      <dsp:spPr>
        <a:xfrm>
          <a:off x="0" y="2890366"/>
          <a:ext cx="5934511" cy="638819"/>
        </a:xfrm>
        <a:prstGeom prst="round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prstClr val="white"/>
              </a:solidFill>
              <a:latin typeface="Tw Cen MT" panose="020B0602020104020603"/>
            </a:rPr>
            <a:t>Upgrades</a:t>
          </a:r>
        </a:p>
      </dsp:txBody>
      <dsp:txXfrm>
        <a:off x="31185" y="2921551"/>
        <a:ext cx="5872141" cy="576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08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69A90BF4-EF60-B6DE-D6A2-DFAD3D0BF64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D160E2-EFD0-45BC-B1E4-B70B66A1A27E}" type="slidenum">
              <a:rPr lang="en-US" altLang="en-US"/>
              <a:pPr/>
              <a:t>75</a:t>
            </a:fld>
            <a:endParaRPr lang="en-US" altLang="en-US"/>
          </a:p>
        </p:txBody>
      </p:sp>
      <p:sp>
        <p:nvSpPr>
          <p:cNvPr id="33793" name="Rectangle 1">
            <a:extLst>
              <a:ext uri="{FF2B5EF4-FFF2-40B4-BE49-F238E27FC236}">
                <a16:creationId xmlns:a16="http://schemas.microsoft.com/office/drawing/2014/main" id="{292E2991-CA42-C8C6-CF44-69EB06E4504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258B4BEE-C1AF-4C11-667F-33299899A27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3387C4B5-6AF2-FB23-AC6D-DB7B9674992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23AB1A-8B05-40A2-8A01-2385B0E4E469}" type="slidenum">
              <a:rPr lang="en-US" altLang="en-US"/>
              <a:pPr/>
              <a:t>76</a:t>
            </a:fld>
            <a:endParaRPr lang="en-US" altLang="en-US"/>
          </a:p>
        </p:txBody>
      </p:sp>
      <p:sp>
        <p:nvSpPr>
          <p:cNvPr id="34817" name="Rectangle 1">
            <a:extLst>
              <a:ext uri="{FF2B5EF4-FFF2-40B4-BE49-F238E27FC236}">
                <a16:creationId xmlns:a16="http://schemas.microsoft.com/office/drawing/2014/main" id="{C3648536-BDF6-3BAF-BB73-2CD8D25F0D2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460AB8B3-13EA-FC12-E90E-2B92BF8D46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50DFE642-D428-128E-FAB7-FBE4062332B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568F58-8C2E-4181-9B3A-E504F9608C83}" type="slidenum">
              <a:rPr lang="en-US" altLang="en-US"/>
              <a:pPr/>
              <a:t>77</a:t>
            </a:fld>
            <a:endParaRPr lang="en-US" altLang="en-US"/>
          </a:p>
        </p:txBody>
      </p:sp>
      <p:sp>
        <p:nvSpPr>
          <p:cNvPr id="35841" name="Rectangle 1">
            <a:extLst>
              <a:ext uri="{FF2B5EF4-FFF2-40B4-BE49-F238E27FC236}">
                <a16:creationId xmlns:a16="http://schemas.microsoft.com/office/drawing/2014/main" id="{DF916896-2D31-DD62-1014-D26729804E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304500C6-5661-8A66-4E81-8D42A559F36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35319071-87CE-36C9-0B06-79BA9E8A2E3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758F8D-7675-44F7-9040-67520D5322D5}" type="slidenum">
              <a:rPr lang="en-US" altLang="en-US"/>
              <a:pPr/>
              <a:t>78</a:t>
            </a:fld>
            <a:endParaRPr lang="en-US" altLang="en-US"/>
          </a:p>
        </p:txBody>
      </p:sp>
      <p:sp>
        <p:nvSpPr>
          <p:cNvPr id="36865" name="Rectangle 1">
            <a:extLst>
              <a:ext uri="{FF2B5EF4-FFF2-40B4-BE49-F238E27FC236}">
                <a16:creationId xmlns:a16="http://schemas.microsoft.com/office/drawing/2014/main" id="{E47F55DB-4E18-077F-4159-49BF826125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6949BD3B-9B44-AAD1-926E-A4BFEE2E59F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33EDA449-7D13-54E9-4B58-F88367F2F88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E2EFB38-0C29-4FC9-8CA6-8DC8854A77BA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37889" name="Rectangle 1">
            <a:extLst>
              <a:ext uri="{FF2B5EF4-FFF2-40B4-BE49-F238E27FC236}">
                <a16:creationId xmlns:a16="http://schemas.microsoft.com/office/drawing/2014/main" id="{CF4743B5-09D0-D8D4-46C8-A0621A04A32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FDA2F1E3-7790-601C-1F90-87A39B8A47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C7942481-9575-82F1-C495-58EF27F6818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ED230C1-E7AD-431E-AC31-895A0428AD07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0EBBD5B3-77D6-4D86-3FAF-62AABCF2505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D4317DA-3694-E159-9920-D2A8AF5B5F7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E0584EEC-18B1-F196-0A09-2A46A8A5C6C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0E1BB74-FDEA-4BBD-B13E-B5918C71BB4C}" type="slidenum">
              <a:rPr lang="en-US" altLang="en-US"/>
              <a:pPr/>
              <a:t>81</a:t>
            </a:fld>
            <a:endParaRPr lang="en-US" altLang="en-US"/>
          </a:p>
        </p:txBody>
      </p:sp>
      <p:sp>
        <p:nvSpPr>
          <p:cNvPr id="39937" name="Rectangle 1">
            <a:extLst>
              <a:ext uri="{FF2B5EF4-FFF2-40B4-BE49-F238E27FC236}">
                <a16:creationId xmlns:a16="http://schemas.microsoft.com/office/drawing/2014/main" id="{6160D5A3-47A2-354E-06C7-FB83D07B8DC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4C9B64E4-94E5-8073-F68E-23C29A7EC4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02369111-D560-2126-7E56-F6FE3356841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1CB721-E5FB-42CE-88D7-5E112148FE37}" type="slidenum">
              <a:rPr lang="en-US" altLang="en-US"/>
              <a:pPr/>
              <a:t>82</a:t>
            </a:fld>
            <a:endParaRPr lang="en-US" altLang="en-US"/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5B35E6BD-02AF-85B1-14D0-1744249F561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979A2162-4D02-0118-2F51-76F4EC31F1C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A04B6702-9190-317D-B676-77354FE362A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5942A03-0CA6-4D99-A65B-853ED0FDA2AB}" type="slidenum">
              <a:rPr lang="en-US" altLang="en-US"/>
              <a:pPr/>
              <a:t>83</a:t>
            </a:fld>
            <a:endParaRPr lang="en-US" altLang="en-US"/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2498868C-B61B-F382-C9DF-B23D335E688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2A4118BD-FC08-C24F-0739-9A1241C1A50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135FD8A2-C3DF-F513-216D-5244CFC8D62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6CDF7-F03C-45E4-8C88-D15CB7291F7C}" type="slidenum">
              <a:rPr lang="en-US" altLang="en-US"/>
              <a:pPr/>
              <a:t>84</a:t>
            </a:fld>
            <a:endParaRPr lang="en-US" altLang="en-US"/>
          </a:p>
        </p:txBody>
      </p:sp>
      <p:sp>
        <p:nvSpPr>
          <p:cNvPr id="43009" name="Rectangle 1">
            <a:extLst>
              <a:ext uri="{FF2B5EF4-FFF2-40B4-BE49-F238E27FC236}">
                <a16:creationId xmlns:a16="http://schemas.microsoft.com/office/drawing/2014/main" id="{B94AB642-B44A-8C6E-EFFA-A988C7BB9A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EBDDE13D-6F91-2800-BC41-2AA8308BD56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eb85ed9e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eb85ed9e4_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10eb85ed9e4_0_2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7091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53E69AF9-329B-6EEF-46D1-E3E672B4213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CCDA28E-A5CE-4AF0-8D92-CFEF3EF0C03F}" type="slidenum">
              <a:rPr lang="en-US" altLang="en-US"/>
              <a:pPr/>
              <a:t>85</a:t>
            </a:fld>
            <a:endParaRPr lang="en-US" altLang="en-US"/>
          </a:p>
        </p:txBody>
      </p:sp>
      <p:sp>
        <p:nvSpPr>
          <p:cNvPr id="44033" name="Rectangle 1">
            <a:extLst>
              <a:ext uri="{FF2B5EF4-FFF2-40B4-BE49-F238E27FC236}">
                <a16:creationId xmlns:a16="http://schemas.microsoft.com/office/drawing/2014/main" id="{DC1F9E90-6AC9-0344-6463-F2973039ABB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AECF314E-2CF7-5C80-30FC-F26F9E5E1B5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20FE04D2-9003-D218-E75B-518624E8B5F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31A885E-DEBB-482C-A3AD-8799E1872555}" type="slidenum">
              <a:rPr lang="en-US" altLang="en-US"/>
              <a:pPr/>
              <a:t>86</a:t>
            </a:fld>
            <a:endParaRPr lang="en-US" altLang="en-US"/>
          </a:p>
        </p:txBody>
      </p:sp>
      <p:sp>
        <p:nvSpPr>
          <p:cNvPr id="45057" name="Rectangle 1">
            <a:extLst>
              <a:ext uri="{FF2B5EF4-FFF2-40B4-BE49-F238E27FC236}">
                <a16:creationId xmlns:a16="http://schemas.microsoft.com/office/drawing/2014/main" id="{34379BAD-7894-9C9D-75E7-867249F435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A6D28F6B-A46C-2FBB-149C-5AB9CEA1FFA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5A243577-6AE2-0156-8771-5A7F7269156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05FFF3-0F3D-4857-BBE6-6152EF78B71C}" type="slidenum">
              <a:rPr lang="en-US" altLang="en-US"/>
              <a:pPr/>
              <a:t>87</a:t>
            </a:fld>
            <a:endParaRPr lang="en-US" altLang="en-US"/>
          </a:p>
        </p:txBody>
      </p:sp>
      <p:sp>
        <p:nvSpPr>
          <p:cNvPr id="46081" name="Rectangle 1">
            <a:extLst>
              <a:ext uri="{FF2B5EF4-FFF2-40B4-BE49-F238E27FC236}">
                <a16:creationId xmlns:a16="http://schemas.microsoft.com/office/drawing/2014/main" id="{11F58AA6-1EC1-15BD-5D66-D5F50CE5F9E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A9620692-19F4-79A4-74BC-C786E30146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CAEA298F-A3F4-7F96-0D55-21F7F6DCCB3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4852A4E-2C9D-420D-A7A6-E6A70C0E431F}" type="slidenum">
              <a:rPr lang="en-US" altLang="en-US"/>
              <a:pPr/>
              <a:t>88</a:t>
            </a:fld>
            <a:endParaRPr lang="en-US" altLang="en-US"/>
          </a:p>
        </p:txBody>
      </p:sp>
      <p:sp>
        <p:nvSpPr>
          <p:cNvPr id="47105" name="Rectangle 1">
            <a:extLst>
              <a:ext uri="{FF2B5EF4-FFF2-40B4-BE49-F238E27FC236}">
                <a16:creationId xmlns:a16="http://schemas.microsoft.com/office/drawing/2014/main" id="{0ABEA5BE-9A4F-4458-864F-63231380CA4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1C8983FC-352F-0ED6-5775-DA911F8037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F454CFF5-85E9-5E1D-1EA8-693D5ED1778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8C9B60-B648-476E-A740-FEB8020889A4}" type="slidenum">
              <a:rPr lang="en-US" altLang="en-US"/>
              <a:pPr/>
              <a:t>89</a:t>
            </a:fld>
            <a:endParaRPr lang="en-US" altLang="en-US"/>
          </a:p>
        </p:txBody>
      </p:sp>
      <p:sp>
        <p:nvSpPr>
          <p:cNvPr id="48129" name="Rectangle 1">
            <a:extLst>
              <a:ext uri="{FF2B5EF4-FFF2-40B4-BE49-F238E27FC236}">
                <a16:creationId xmlns:a16="http://schemas.microsoft.com/office/drawing/2014/main" id="{41FA5576-239C-AD25-A2EF-163C48D6778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3E534BDE-26BE-8A81-D8DA-781D277C8A2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3DA8ED28-E437-4892-2C4E-4287F15824F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F01629-1A4C-4FED-9EE5-8B5D4EA04B38}" type="slidenum">
              <a:rPr lang="en-US" altLang="en-US"/>
              <a:pPr/>
              <a:t>90</a:t>
            </a:fld>
            <a:endParaRPr lang="en-US" altLang="en-US"/>
          </a:p>
        </p:txBody>
      </p:sp>
      <p:sp>
        <p:nvSpPr>
          <p:cNvPr id="49153" name="Rectangle 1">
            <a:extLst>
              <a:ext uri="{FF2B5EF4-FFF2-40B4-BE49-F238E27FC236}">
                <a16:creationId xmlns:a16="http://schemas.microsoft.com/office/drawing/2014/main" id="{11659801-10FD-6B41-873C-09267838A4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1CCBFD3A-3B5F-778B-1DE9-107CDAC3D55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B57E68B7-8B35-19FA-1E7B-5B3E56202A6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376BAA-2E39-4B98-A5D7-BD5FAE63640E}" type="slidenum">
              <a:rPr lang="en-US" altLang="en-US"/>
              <a:pPr/>
              <a:t>91</a:t>
            </a:fld>
            <a:endParaRPr lang="en-US" altLang="en-US"/>
          </a:p>
        </p:txBody>
      </p:sp>
      <p:sp>
        <p:nvSpPr>
          <p:cNvPr id="50177" name="Rectangle 1">
            <a:extLst>
              <a:ext uri="{FF2B5EF4-FFF2-40B4-BE49-F238E27FC236}">
                <a16:creationId xmlns:a16="http://schemas.microsoft.com/office/drawing/2014/main" id="{5C2C1671-ACEE-D19C-1745-BC617E49501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30F6A5B4-56C7-7B9A-C842-7F48E9041E4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F2E11751-EBBB-2786-5EE4-2CDC2772AC5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B429A8-395D-4D26-AA10-FE21A458E134}" type="slidenum">
              <a:rPr lang="en-US" altLang="en-US"/>
              <a:pPr/>
              <a:t>92</a:t>
            </a:fld>
            <a:endParaRPr lang="en-US" altLang="en-US"/>
          </a:p>
        </p:txBody>
      </p:sp>
      <p:sp>
        <p:nvSpPr>
          <p:cNvPr id="51201" name="Rectangle 1">
            <a:extLst>
              <a:ext uri="{FF2B5EF4-FFF2-40B4-BE49-F238E27FC236}">
                <a16:creationId xmlns:a16="http://schemas.microsoft.com/office/drawing/2014/main" id="{05C94CAB-D96F-D3AA-A7A1-0782C2602F1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5BEBF0B4-8CF5-E666-951F-FBCE9B9A9D5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49792CCD-6ABE-0518-B4E8-77DFA52873F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A3088F4-970F-4AE6-80FC-AE55E32CFFCC}" type="slidenum">
              <a:rPr lang="en-US" altLang="en-US"/>
              <a:pPr/>
              <a:t>93</a:t>
            </a:fld>
            <a:endParaRPr lang="en-US" altLang="en-US"/>
          </a:p>
        </p:txBody>
      </p:sp>
      <p:sp>
        <p:nvSpPr>
          <p:cNvPr id="52225" name="Rectangle 1">
            <a:extLst>
              <a:ext uri="{FF2B5EF4-FFF2-40B4-BE49-F238E27FC236}">
                <a16:creationId xmlns:a16="http://schemas.microsoft.com/office/drawing/2014/main" id="{E84A0540-4592-EE8F-A19E-6CD8849F5A4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31F797B9-DDE7-C8BC-08C6-1AF733F53C8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0AE35619-7D80-B460-F676-FBA85A5E136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F1D57D4-886C-4EC1-9033-28AC766A0DD7}" type="slidenum">
              <a:rPr lang="en-US" altLang="en-US"/>
              <a:pPr/>
              <a:t>94</a:t>
            </a:fld>
            <a:endParaRPr lang="en-US" altLang="en-US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5BA517F2-7471-21F8-7650-66E720ABF31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EC12F36A-752B-665A-9FD9-60AE9E68BE9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1181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7EFA0EF4-BA84-7817-425C-FFCCF85568B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4B1DD98-56E8-4CEF-A7EC-A0364D49BABF}" type="slidenum">
              <a:rPr lang="en-US" altLang="en-US"/>
              <a:pPr/>
              <a:t>95</a:t>
            </a:fld>
            <a:endParaRPr lang="en-US" altLang="en-US"/>
          </a:p>
        </p:txBody>
      </p:sp>
      <p:sp>
        <p:nvSpPr>
          <p:cNvPr id="54273" name="Rectangle 1">
            <a:extLst>
              <a:ext uri="{FF2B5EF4-FFF2-40B4-BE49-F238E27FC236}">
                <a16:creationId xmlns:a16="http://schemas.microsoft.com/office/drawing/2014/main" id="{25F3E191-19E1-FFC1-9AA8-F69612A23F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0698EF69-1D31-FC1D-2EA7-242AF2C1201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0eb85ed9e4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0eb85ed9e4_0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10eb85ed9e4_0_2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20431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eb85ed9e4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eb85ed9e4_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10eb85ed9e4_0_2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97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45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731520" y="4560569"/>
            <a:ext cx="5852100" cy="432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854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5E1AA8E4-42BA-A1B6-8FB2-91DA47C8071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0123DA-ACE5-498C-8CBF-594BFACF07FD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29697" name="Rectangle 1">
            <a:extLst>
              <a:ext uri="{FF2B5EF4-FFF2-40B4-BE49-F238E27FC236}">
                <a16:creationId xmlns:a16="http://schemas.microsoft.com/office/drawing/2014/main" id="{F270B4F7-3AD6-D883-4EC3-B8A6CA9B9D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63588"/>
            <a:ext cx="1588" cy="1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AE3960B4-6CC0-6CF8-09F3-9173B35A1A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7C9E40A8-E40B-89FF-5EC7-7E21307C2A7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4CB1FFB-05AF-41CB-BE3F-9C27E7881FCF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30721" name="Rectangle 1">
            <a:extLst>
              <a:ext uri="{FF2B5EF4-FFF2-40B4-BE49-F238E27FC236}">
                <a16:creationId xmlns:a16="http://schemas.microsoft.com/office/drawing/2014/main" id="{CA06BE01-7D6E-EAB4-E9C3-431087B85B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399DEFAE-C308-5B8F-E1C1-3D9B64CD49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F421B4FB-B4D6-88F3-02A3-58A70B7686A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66CAC8-2075-4EE2-ABA5-1E587D8CF534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31745" name="Rectangle 1">
            <a:extLst>
              <a:ext uri="{FF2B5EF4-FFF2-40B4-BE49-F238E27FC236}">
                <a16:creationId xmlns:a16="http://schemas.microsoft.com/office/drawing/2014/main" id="{70447554-4A42-CA95-ED4A-E83CB28C827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83DABD6D-1A60-4B06-5C50-55191DDD68A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9A22BB52-24E5-833F-57E0-01A4CD28F30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73B3C2-621E-4710-B526-1DBA4FF1026E}" type="slidenum">
              <a:rPr lang="en-US" altLang="en-US"/>
              <a:pPr/>
              <a:t>74</a:t>
            </a:fld>
            <a:endParaRPr lang="en-US" altLang="en-US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66A9E263-BF80-52AD-B9A1-2CD4B140D33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4013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005D990F-F4BB-89B7-A21E-44CE5803B4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161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0116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1043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Overview - Text">
  <p:cSld name="Content Overview - 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1103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Me">
  <p:cSld name="Contact Me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4722649" y="2474376"/>
            <a:ext cx="5882032" cy="669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 b="1" i="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2"/>
          </p:nvPr>
        </p:nvSpPr>
        <p:spPr>
          <a:xfrm>
            <a:off x="4722649" y="3233200"/>
            <a:ext cx="5882032" cy="38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>
            <a:off x="288324" y="173595"/>
            <a:ext cx="11615351" cy="90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body" idx="3"/>
          </p:nvPr>
        </p:nvSpPr>
        <p:spPr>
          <a:xfrm>
            <a:off x="4722649" y="3913310"/>
            <a:ext cx="5882032" cy="38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0" i="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9457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s">
  <p:cSld name="Question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sldNum" idx="12"/>
          </p:nvPr>
        </p:nvSpPr>
        <p:spPr>
          <a:xfrm>
            <a:off x="11480735" y="6241156"/>
            <a:ext cx="49233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ctr">
              <a:spcBef>
                <a:spcPts val="0"/>
              </a:spcBef>
              <a:buNone/>
              <a:defRPr sz="1400" b="0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ctrTitle"/>
          </p:nvPr>
        </p:nvSpPr>
        <p:spPr>
          <a:xfrm>
            <a:off x="1979112" y="1786265"/>
            <a:ext cx="4559474" cy="829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Teko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8197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C9E4-C9F9-11CA-1A79-9B3B31B1C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272631"/>
            <a:ext cx="10968959" cy="11423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351D9D-806E-0A53-5263-9DB68222FB1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608641" y="6247461"/>
            <a:ext cx="2837760" cy="470384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2C7205-D8EE-A457-E4D2-8A12BA16647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70240" y="6247461"/>
            <a:ext cx="3863040" cy="470384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5C380-8D0F-FDB1-24B9-D3C75E1DDBF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41761" y="6247461"/>
            <a:ext cx="2837760" cy="470384"/>
          </a:xfrm>
        </p:spPr>
        <p:txBody>
          <a:bodyPr/>
          <a:lstStyle>
            <a:lvl1pPr>
              <a:defRPr/>
            </a:lvl1pPr>
          </a:lstStyle>
          <a:p>
            <a:fld id="{D92CA071-43FD-44CA-9B9D-105413F01F1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4235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7E58-DFCD-B01B-D114-7DC9A7CD0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41" y="272631"/>
            <a:ext cx="10968959" cy="11423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F07DA-277D-73CE-AF30-3E6F5348EB0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8641" y="1605065"/>
            <a:ext cx="5391360" cy="1894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7B745-2ECB-126B-926E-1F0880A88998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84321" y="1605065"/>
            <a:ext cx="5393279" cy="18949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A9BCB5-9660-3583-649B-DD90A8B54E6D}"/>
              </a:ext>
            </a:extLst>
          </p:cNvPr>
          <p:cNvSpPr>
            <a:spLocks noGrp="1"/>
          </p:cNvSpPr>
          <p:nvPr>
            <p:ph type="body" sz="half" idx="3"/>
          </p:nvPr>
        </p:nvSpPr>
        <p:spPr>
          <a:xfrm>
            <a:off x="608641" y="3684352"/>
            <a:ext cx="10968959" cy="1894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5E55602-879D-D21C-4DC8-65ECDE4358F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608641" y="6247461"/>
            <a:ext cx="2837760" cy="470384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25B0A9-B45C-3CE5-3168-62407F234CA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70240" y="6247461"/>
            <a:ext cx="3863040" cy="470384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BC33110-5FFF-1BF7-A773-164ED6314A3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41761" y="6247461"/>
            <a:ext cx="2837760" cy="470384"/>
          </a:xfrm>
        </p:spPr>
        <p:txBody>
          <a:bodyPr/>
          <a:lstStyle>
            <a:lvl1pPr>
              <a:defRPr/>
            </a:lvl1pPr>
          </a:lstStyle>
          <a:p>
            <a:fld id="{B15978CC-9C45-4EDF-9658-F76BF868AA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223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2131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4/22/24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83612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4378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4/22/24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53503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093697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4/22/24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2567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4054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4/22/24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6620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17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reference/kubernetes-api/api-index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kubernetes.io/docs/concepts/architecture/cloud-controller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guide/architecture-styles/microservices" TargetMode="External"/><Relationship Id="rId2" Type="http://schemas.openxmlformats.org/officeDocument/2006/relationships/hyperlink" Target="https://www.12factor.net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svg"/><Relationship Id="rId7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svg"/><Relationship Id="rId7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openxmlformats.org/officeDocument/2006/relationships/image" Target="../media/image24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2.sv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24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.cncf.io/?selected=k3s" TargetMode="External"/><Relationship Id="rId2" Type="http://schemas.openxmlformats.org/officeDocument/2006/relationships/hyperlink" Target="https://landscape.cncf.io/?selected=rancher-kubernetes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hyperlink" Target="https://landscape.cncf.io/?selected=red-hat-open-shift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k3d.io/" TargetMode="External"/><Relationship Id="rId7" Type="http://schemas.openxmlformats.org/officeDocument/2006/relationships/hyperlink" Target="https://github.com/kubernetes-sigs/kwok" TargetMode="External"/><Relationship Id="rId2" Type="http://schemas.openxmlformats.org/officeDocument/2006/relationships/hyperlink" Target="https://k3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ind.sigs.k8s.io/" TargetMode="External"/><Relationship Id="rId5" Type="http://schemas.openxmlformats.org/officeDocument/2006/relationships/hyperlink" Target="https://docker.com/" TargetMode="External"/><Relationship Id="rId4" Type="http://schemas.openxmlformats.org/officeDocument/2006/relationships/hyperlink" Target="https://rancher.com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ode.com/products/kubernetes/" TargetMode="External"/><Relationship Id="rId2" Type="http://schemas.openxmlformats.org/officeDocument/2006/relationships/hyperlink" Target="https://www.digitalocean.com/products/kubernetes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hyperlink" Target="https://www.elastic.co/what-is/elk-stack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zarf.dev/" TargetMode="External"/><Relationship Id="rId2" Type="http://schemas.openxmlformats.org/officeDocument/2006/relationships/hyperlink" Target="https://www.chainguard.dev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landscape.cncf.io/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Teko"/>
              <a:buNone/>
            </a:pPr>
            <a:r>
              <a:rPr lang="en-US" dirty="0"/>
              <a:t>Introduction to Kubernetes </a:t>
            </a:r>
            <a:r>
              <a:rPr lang="en-US"/>
              <a:t>for Developers</a:t>
            </a:r>
            <a:endParaRPr dirty="0"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1"/>
          </p:nvPr>
        </p:nvSpPr>
        <p:spPr>
          <a:xfrm>
            <a:off x="925173" y="4468031"/>
            <a:ext cx="10214971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dirty="0" err="1"/>
              <a:t>Philly.NET</a:t>
            </a:r>
            <a:r>
              <a:rPr lang="en-US" dirty="0"/>
              <a:t> Code Camp 2024.1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dirty="0"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4294967295"/>
          </p:nvPr>
        </p:nvSpPr>
        <p:spPr>
          <a:xfrm>
            <a:off x="924877" y="4780641"/>
            <a:ext cx="10215563" cy="3984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Jason L. van </a:t>
            </a:r>
            <a:r>
              <a:rPr lang="en-US" dirty="0" err="1">
                <a:solidFill>
                  <a:schemeClr val="accent1"/>
                </a:solidFill>
              </a:rPr>
              <a:t>Brackel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4294967295"/>
          </p:nvPr>
        </p:nvSpPr>
        <p:spPr>
          <a:xfrm>
            <a:off x="924877" y="5139416"/>
            <a:ext cx="10215563" cy="3984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19 April 2024</a:t>
            </a:r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301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266415" y="184558"/>
            <a:ext cx="855677" cy="4530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2613" y="6612473"/>
            <a:ext cx="119209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“</a:t>
            </a:r>
            <a:r>
              <a:rPr lang="en-US" sz="1050" dirty="0" err="1"/>
              <a:t>DockerCon</a:t>
            </a:r>
            <a:r>
              <a:rPr lang="en-US" sz="1050" dirty="0"/>
              <a:t> 16: Windows Server &amp; Docker - The Internals Behind Bringing Docker &amp; Containers to Windows - Black Belt”</a:t>
            </a:r>
          </a:p>
        </p:txBody>
      </p:sp>
    </p:spTree>
    <p:extLst>
      <p:ext uri="{BB962C8B-B14F-4D97-AF65-F5344CB8AC3E}">
        <p14:creationId xmlns:p14="http://schemas.microsoft.com/office/powerpoint/2010/main" val="37776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</a:t>
            </a:r>
          </a:p>
        </p:txBody>
      </p:sp>
      <p:pic>
        <p:nvPicPr>
          <p:cNvPr id="7" name="Shape 49">
            <a:extLst>
              <a:ext uri="{FF2B5EF4-FFF2-40B4-BE49-F238E27FC236}">
                <a16:creationId xmlns:a16="http://schemas.microsoft.com/office/drawing/2014/main" id="{BBED69C5-91FC-49EC-9359-91A071C094E9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072896" y="1754542"/>
            <a:ext cx="4099623" cy="39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Orchestrates </a:t>
            </a:r>
          </a:p>
          <a:p>
            <a:pPr lvl="1"/>
            <a:r>
              <a:rPr lang="en-US" sz="2600" dirty="0"/>
              <a:t>Containers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2691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</a:t>
            </a:r>
          </a:p>
        </p:txBody>
      </p:sp>
      <p:pic>
        <p:nvPicPr>
          <p:cNvPr id="7" name="Shape 49">
            <a:extLst>
              <a:ext uri="{FF2B5EF4-FFF2-40B4-BE49-F238E27FC236}">
                <a16:creationId xmlns:a16="http://schemas.microsoft.com/office/drawing/2014/main" id="{BBED69C5-91FC-49EC-9359-91A071C094E9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1072896" y="1754542"/>
            <a:ext cx="4099623" cy="39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Orchestrates </a:t>
            </a:r>
          </a:p>
          <a:p>
            <a:pPr lvl="1"/>
            <a:r>
              <a:rPr lang="en-US" sz="2600" dirty="0"/>
              <a:t>Containers</a:t>
            </a:r>
          </a:p>
          <a:p>
            <a:pPr lvl="1"/>
            <a:r>
              <a:rPr lang="en-US" sz="2600" dirty="0"/>
              <a:t>Storage</a:t>
            </a:r>
          </a:p>
          <a:p>
            <a:pPr lvl="1"/>
            <a:r>
              <a:rPr lang="en-US" sz="2600" dirty="0"/>
              <a:t>Infrastructure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6661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Complex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8919FF-9E69-4025-81EA-63CC3BE127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3752" y="2093976"/>
            <a:ext cx="4754563" cy="366309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522976" cy="3977640"/>
          </a:xfrm>
        </p:spPr>
        <p:txBody>
          <a:bodyPr>
            <a:normAutofit/>
          </a:bodyPr>
          <a:lstStyle/>
          <a:p>
            <a:r>
              <a:rPr lang="en-US" sz="2800" dirty="0"/>
              <a:t>Scale</a:t>
            </a:r>
          </a:p>
          <a:p>
            <a:r>
              <a:rPr lang="en-US" sz="2800" dirty="0">
                <a:hlinkClick r:id="rId3"/>
              </a:rPr>
              <a:t>Kubernetes Reference API</a:t>
            </a:r>
            <a:endParaRPr lang="en-US" sz="2800" dirty="0"/>
          </a:p>
          <a:p>
            <a:r>
              <a:rPr lang="en-US" sz="2800" dirty="0">
                <a:hlinkClick r:id="rId4"/>
              </a:rPr>
              <a:t>What is Kubernetes Physically Speaking?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71366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49">
            <a:extLst>
              <a:ext uri="{FF2B5EF4-FFF2-40B4-BE49-F238E27FC236}">
                <a16:creationId xmlns:a16="http://schemas.microsoft.com/office/drawing/2014/main" id="{3F857D9A-B785-402C-9BCC-A43B5E927FB9}"/>
              </a:ext>
            </a:extLst>
          </p:cNvPr>
          <p:cNvPicPr preferRelativeResize="0">
            <a:picLocks noGrp="1"/>
          </p:cNvPicPr>
          <p:nvPr>
            <p:ph sz="half"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675069" y="1206373"/>
            <a:ext cx="4099623" cy="39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care?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Developers</a:t>
            </a:r>
          </a:p>
          <a:p>
            <a:r>
              <a:rPr lang="en-US" sz="2800" dirty="0"/>
              <a:t>Operators</a:t>
            </a:r>
          </a:p>
          <a:p>
            <a:r>
              <a:rPr lang="en-US" sz="2800" dirty="0"/>
              <a:t>It’s </a:t>
            </a:r>
            <a:r>
              <a:rPr lang="en-US" sz="2800" dirty="0" err="1"/>
              <a:t>Everwhere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6028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Developers care?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128966" cy="3977640"/>
          </a:xfrm>
        </p:spPr>
        <p:txBody>
          <a:bodyPr>
            <a:normAutofit/>
          </a:bodyPr>
          <a:lstStyle/>
          <a:p>
            <a:r>
              <a:rPr lang="en-US" sz="2800" dirty="0"/>
              <a:t>Containerized Applications</a:t>
            </a:r>
          </a:p>
          <a:p>
            <a:r>
              <a:rPr lang="en-US" sz="2800" dirty="0"/>
              <a:t>Breaking the Monolith</a:t>
            </a:r>
          </a:p>
          <a:p>
            <a:r>
              <a:rPr lang="en-US" sz="2800" dirty="0"/>
              <a:t>It’s the Substrate</a:t>
            </a:r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BDD1F1E6-2A98-0246-DFC4-152F1F9A6B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79" y="2194560"/>
            <a:ext cx="4935577" cy="370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68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F9A4-E9E0-461A-B311-E30AB945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Developers care?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13B2B-80E5-4EAF-9B67-3F5D57EB3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5128966" cy="3977640"/>
          </a:xfrm>
        </p:spPr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12 Factor Methodology</a:t>
            </a:r>
            <a:endParaRPr lang="en-US" sz="2800" dirty="0"/>
          </a:p>
          <a:p>
            <a:r>
              <a:rPr lang="en-US" sz="2800" dirty="0">
                <a:hlinkClick r:id="rId3"/>
              </a:rPr>
              <a:t>Microservice Architecture</a:t>
            </a:r>
            <a:endParaRPr lang="en-US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D2064F-D2EC-FB11-7F5D-07E5C6F9684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1" y="2093976"/>
            <a:ext cx="2961493" cy="426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722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685AE52-AC40-4BCA-8F98-F92345462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881291"/>
            <a:ext cx="10905066" cy="50954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89A21A-964A-488C-996D-98DEC61E55BF}"/>
              </a:ext>
            </a:extLst>
          </p:cNvPr>
          <p:cNvSpPr txBox="1"/>
          <p:nvPr/>
        </p:nvSpPr>
        <p:spPr>
          <a:xfrm>
            <a:off x="477012" y="6409839"/>
            <a:ext cx="7732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https://kubernetes.io/docs/concepts/architecture/cloud-controller/#design</a:t>
            </a:r>
          </a:p>
        </p:txBody>
      </p:sp>
    </p:spTree>
    <p:extLst>
      <p:ext uri="{BB962C8B-B14F-4D97-AF65-F5344CB8AC3E}">
        <p14:creationId xmlns:p14="http://schemas.microsoft.com/office/powerpoint/2010/main" val="1968185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AF3F7F-ECA0-F7CE-9328-25993D87D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run </a:t>
            </a:r>
            <a:r>
              <a:rPr lang="en-US"/>
              <a:t>kubernetes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4A335D-3BDC-6211-9794-06C0C4A3F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8583F-9633-D6EB-C797-A0396B4C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86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9DB6358F-CE9A-4E05-BAA5-375449FB4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33" y="1793081"/>
            <a:ext cx="3591188" cy="327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FDD0D1-4A47-44B6-854F-573C8E3D8854}"/>
              </a:ext>
            </a:extLst>
          </p:cNvPr>
          <p:cNvSpPr/>
          <p:nvPr/>
        </p:nvSpPr>
        <p:spPr>
          <a:xfrm>
            <a:off x="5114164" y="2105560"/>
            <a:ext cx="1963671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l-GR" sz="16600" b="0" cap="none" spc="0" dirty="0">
                <a:ln w="0"/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Ω</a:t>
            </a:r>
            <a:endParaRPr lang="en-US" sz="16600" b="0" cap="none" spc="0" dirty="0">
              <a:ln w="0"/>
              <a:solidFill>
                <a:schemeClr val="tx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A90DD3-F5C4-492A-8E9F-93985BA41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8960" y="1688439"/>
            <a:ext cx="3585258" cy="34811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AF0F76-3AA8-4616-A6F8-9F298E8B0ABE}"/>
              </a:ext>
            </a:extLst>
          </p:cNvPr>
          <p:cNvSpPr txBox="1"/>
          <p:nvPr/>
        </p:nvSpPr>
        <p:spPr>
          <a:xfrm>
            <a:off x="599133" y="6344919"/>
            <a:ext cx="9235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Borg, Omega, and Kubernetes - https://research.google/pubs/pub44843/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74D41-D654-49AB-9466-165654678BBB}"/>
              </a:ext>
            </a:extLst>
          </p:cNvPr>
          <p:cNvSpPr txBox="1"/>
          <p:nvPr/>
        </p:nvSpPr>
        <p:spPr>
          <a:xfrm>
            <a:off x="599133" y="5847773"/>
            <a:ext cx="1036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Large-scale cluster management at Google with Borg - https://research.google/pubs/pub43438/</a:t>
            </a:r>
          </a:p>
        </p:txBody>
      </p:sp>
    </p:spTree>
    <p:extLst>
      <p:ext uri="{BB962C8B-B14F-4D97-AF65-F5344CB8AC3E}">
        <p14:creationId xmlns:p14="http://schemas.microsoft.com/office/powerpoint/2010/main" val="4078839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 ME</a:t>
            </a:r>
            <a:endParaRPr/>
          </a:p>
        </p:txBody>
      </p:sp>
      <p:sp>
        <p:nvSpPr>
          <p:cNvPr id="567" name="Google Shape;567;p5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dirty="0"/>
              <a:t>Jason van </a:t>
            </a:r>
            <a:r>
              <a:rPr lang="en-US" dirty="0" err="1"/>
              <a:t>Brackel</a:t>
            </a:r>
            <a:endParaRPr dirty="0"/>
          </a:p>
        </p:txBody>
      </p:sp>
      <p:sp>
        <p:nvSpPr>
          <p:cNvPr id="566" name="Google Shape;566;p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4294967295"/>
          </p:nvPr>
        </p:nvSpPr>
        <p:spPr>
          <a:xfrm>
            <a:off x="1507786" y="2489208"/>
            <a:ext cx="5881688" cy="385762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600" dirty="0">
                <a:sym typeface="Arial"/>
              </a:rPr>
              <a:t>@</a:t>
            </a:r>
            <a:r>
              <a:rPr lang="en-US" sz="1600" dirty="0" err="1">
                <a:sym typeface="Arial"/>
              </a:rPr>
              <a:t>JvB</a:t>
            </a:r>
            <a:endParaRPr sz="1600" dirty="0">
              <a:sym typeface="Arial"/>
            </a:endParaRPr>
          </a:p>
        </p:txBody>
      </p:sp>
      <p:sp>
        <p:nvSpPr>
          <p:cNvPr id="2" name="Google Shape;570;p55">
            <a:extLst>
              <a:ext uri="{FF2B5EF4-FFF2-40B4-BE49-F238E27FC236}">
                <a16:creationId xmlns:a16="http://schemas.microsoft.com/office/drawing/2014/main" id="{599A539A-1220-BFF7-040E-98992DEE77B5}"/>
              </a:ext>
            </a:extLst>
          </p:cNvPr>
          <p:cNvSpPr txBox="1">
            <a:spLocks/>
          </p:cNvSpPr>
          <p:nvPr/>
        </p:nvSpPr>
        <p:spPr>
          <a:xfrm>
            <a:off x="1497114" y="2704591"/>
            <a:ext cx="5882100" cy="4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jasonvanbrackel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Google Shape;570;p55">
            <a:extLst>
              <a:ext uri="{FF2B5EF4-FFF2-40B4-BE49-F238E27FC236}">
                <a16:creationId xmlns:a16="http://schemas.microsoft.com/office/drawing/2014/main" id="{96B6CBEE-71CC-74D6-D451-D96DB546446C}"/>
              </a:ext>
            </a:extLst>
          </p:cNvPr>
          <p:cNvSpPr txBox="1">
            <a:spLocks/>
          </p:cNvSpPr>
          <p:nvPr/>
        </p:nvSpPr>
        <p:spPr>
          <a:xfrm>
            <a:off x="1517634" y="3019274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jasonvanbrackel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6002-9178-BFF5-5785-18076AAE3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88" y="2874970"/>
            <a:ext cx="298866" cy="245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47F0C-C0E6-BE91-C2A8-2DA3AD0CB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288" y="3146723"/>
            <a:ext cx="298866" cy="348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4A09EB-C25A-16B6-EE2C-A7C5BCF05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848" y="2389703"/>
            <a:ext cx="637746" cy="637746"/>
          </a:xfrm>
          <a:prstGeom prst="rect">
            <a:avLst/>
          </a:prstGeom>
        </p:spPr>
      </p:pic>
      <p:pic>
        <p:nvPicPr>
          <p:cNvPr id="1030" name="Picture 6" descr="2 Hours with Azure Kubernetes">
            <a:extLst>
              <a:ext uri="{FF2B5EF4-FFF2-40B4-BE49-F238E27FC236}">
                <a16:creationId xmlns:a16="http://schemas.microsoft.com/office/drawing/2014/main" id="{8F684949-950E-1563-0DCA-A1961503F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5" r="23278"/>
          <a:stretch/>
        </p:blipFill>
        <p:spPr bwMode="auto">
          <a:xfrm>
            <a:off x="5273820" y="887499"/>
            <a:ext cx="4292868" cy="42799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178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5B4D-9C86-4D98-9BEE-AF36BF94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do?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9E526E-4E25-42FD-93EC-9E5D18D5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rollouts and rollbacks</a:t>
            </a:r>
          </a:p>
          <a:p>
            <a:r>
              <a:rPr lang="en-US" dirty="0"/>
              <a:t>Service discovery and load balancing</a:t>
            </a:r>
          </a:p>
          <a:p>
            <a:r>
              <a:rPr lang="en-US" dirty="0"/>
              <a:t>Service Topology</a:t>
            </a:r>
          </a:p>
          <a:p>
            <a:r>
              <a:rPr lang="en-US" dirty="0"/>
              <a:t>Storage orchestration</a:t>
            </a:r>
          </a:p>
          <a:p>
            <a:r>
              <a:rPr lang="en-US" dirty="0"/>
              <a:t>Secret and configuration management</a:t>
            </a:r>
          </a:p>
          <a:p>
            <a:r>
              <a:rPr lang="en-US" dirty="0"/>
              <a:t>Automatic bin packing</a:t>
            </a:r>
          </a:p>
          <a:p>
            <a:r>
              <a:rPr lang="en-US" dirty="0"/>
              <a:t>Batch execution</a:t>
            </a:r>
          </a:p>
          <a:p>
            <a:r>
              <a:rPr lang="en-US" dirty="0"/>
              <a:t>IPv4/IPv6 dual-stack</a:t>
            </a:r>
          </a:p>
          <a:p>
            <a:r>
              <a:rPr lang="en-US" dirty="0"/>
              <a:t>Horizontal scaling</a:t>
            </a:r>
          </a:p>
          <a:p>
            <a:r>
              <a:rPr lang="en-US" dirty="0"/>
              <a:t>Self-healing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BF26F6-6433-427E-9464-ED4746960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CB9119-F767-456A-9ABE-7A79993E0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202" y="2423160"/>
            <a:ext cx="2359323" cy="31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441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1213-6AF9-4B07-933B-50B2578D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CC51-413D-4721-A45B-C28539A2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8DEB-6CF6-4466-89A3-732C5195E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FD2AB2F-609C-407F-95AD-6DB7EF0ED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9991" y="2110645"/>
            <a:ext cx="670695" cy="651214"/>
          </a:xfrm>
          <a:prstGeom prst="rect">
            <a:avLst/>
          </a:prstGeom>
        </p:spPr>
      </p:pic>
      <p:pic>
        <p:nvPicPr>
          <p:cNvPr id="4126" name="Picture 30" descr="See the source image">
            <a:extLst>
              <a:ext uri="{FF2B5EF4-FFF2-40B4-BE49-F238E27FC236}">
                <a16:creationId xmlns:a16="http://schemas.microsoft.com/office/drawing/2014/main" id="{2812314A-48C1-4D98-B9AB-0B308678F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954" y="2928023"/>
            <a:ext cx="3473777" cy="251790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150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1213-6AF9-4B07-933B-50B2578D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CC51-413D-4721-A45B-C28539A2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8DEB-6CF6-4466-89A3-732C5195E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FD2AB2F-609C-407F-95AD-6DB7EF0ED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9991" y="2110645"/>
            <a:ext cx="670695" cy="651214"/>
          </a:xfrm>
          <a:prstGeom prst="rect">
            <a:avLst/>
          </a:prstGeom>
        </p:spPr>
      </p:pic>
      <p:pic>
        <p:nvPicPr>
          <p:cNvPr id="4102" name="Picture 6" descr="See the source image">
            <a:extLst>
              <a:ext uri="{FF2B5EF4-FFF2-40B4-BE49-F238E27FC236}">
                <a16:creationId xmlns:a16="http://schemas.microsoft.com/office/drawing/2014/main" id="{202CC974-8EDA-41AC-8C90-8BF2C576A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830" y="2110645"/>
            <a:ext cx="670695" cy="67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See the source image">
            <a:extLst>
              <a:ext uri="{FF2B5EF4-FFF2-40B4-BE49-F238E27FC236}">
                <a16:creationId xmlns:a16="http://schemas.microsoft.com/office/drawing/2014/main" id="{2812314A-48C1-4D98-B9AB-0B308678F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954" y="2928023"/>
            <a:ext cx="3473777" cy="251790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040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1213-6AF9-4B07-933B-50B2578D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CC51-413D-4721-A45B-C28539A2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  <a:p>
            <a:pPr lvl="1"/>
            <a:endParaRPr lang="en-US" dirty="0"/>
          </a:p>
          <a:p>
            <a:r>
              <a:rPr lang="en-US" dirty="0"/>
              <a:t>Underlying CRI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8DEB-6CF6-4466-89A3-732C5195E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FD2AB2F-609C-407F-95AD-6DB7EF0ED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9991" y="2110645"/>
            <a:ext cx="670695" cy="651214"/>
          </a:xfrm>
          <a:prstGeom prst="rect">
            <a:avLst/>
          </a:prstGeom>
        </p:spPr>
      </p:pic>
      <p:pic>
        <p:nvPicPr>
          <p:cNvPr id="4102" name="Picture 6" descr="See the source image">
            <a:extLst>
              <a:ext uri="{FF2B5EF4-FFF2-40B4-BE49-F238E27FC236}">
                <a16:creationId xmlns:a16="http://schemas.microsoft.com/office/drawing/2014/main" id="{202CC974-8EDA-41AC-8C90-8BF2C576A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830" y="2110645"/>
            <a:ext cx="670695" cy="67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ee the source image">
            <a:extLst>
              <a:ext uri="{FF2B5EF4-FFF2-40B4-BE49-F238E27FC236}">
                <a16:creationId xmlns:a16="http://schemas.microsoft.com/office/drawing/2014/main" id="{FC7BD655-FBC4-466C-B1A2-02B75EF9A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470" y="2206907"/>
            <a:ext cx="1073020" cy="55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See the source image">
            <a:extLst>
              <a:ext uri="{FF2B5EF4-FFF2-40B4-BE49-F238E27FC236}">
                <a16:creationId xmlns:a16="http://schemas.microsoft.com/office/drawing/2014/main" id="{02A853D9-B9DD-4666-BE5C-FE600DDA5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490" y="2206907"/>
            <a:ext cx="650357" cy="67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See the source image">
            <a:extLst>
              <a:ext uri="{FF2B5EF4-FFF2-40B4-BE49-F238E27FC236}">
                <a16:creationId xmlns:a16="http://schemas.microsoft.com/office/drawing/2014/main" id="{C65B85CD-E316-4C4B-9EA4-3ABA3BB3E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70" y="2186985"/>
            <a:ext cx="1115242" cy="59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See the source image">
            <a:extLst>
              <a:ext uri="{FF2B5EF4-FFF2-40B4-BE49-F238E27FC236}">
                <a16:creationId xmlns:a16="http://schemas.microsoft.com/office/drawing/2014/main" id="{2812314A-48C1-4D98-B9AB-0B308678F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954" y="2928023"/>
            <a:ext cx="3473777" cy="251790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367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1213-6AF9-4B07-933B-50B2578D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CC51-413D-4721-A45B-C28539A2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  <a:p>
            <a:pPr lvl="1"/>
            <a:endParaRPr lang="en-US" dirty="0"/>
          </a:p>
          <a:p>
            <a:r>
              <a:rPr lang="en-US" dirty="0"/>
              <a:t>Underlying CRI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8DEB-6CF6-4466-89A3-732C5195E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46C691-A7CC-4410-9F71-BA1BDE237958}"/>
              </a:ext>
            </a:extLst>
          </p:cNvPr>
          <p:cNvGrpSpPr/>
          <p:nvPr/>
        </p:nvGrpSpPr>
        <p:grpSpPr>
          <a:xfrm>
            <a:off x="5359991" y="2110645"/>
            <a:ext cx="4573821" cy="766957"/>
            <a:chOff x="5425305" y="1923878"/>
            <a:chExt cx="4573821" cy="7669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FD2AB2F-609C-407F-95AD-6DB7EF0ED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5305" y="1923878"/>
              <a:ext cx="670695" cy="651214"/>
            </a:xfrm>
            <a:prstGeom prst="rect">
              <a:avLst/>
            </a:prstGeom>
          </p:spPr>
        </p:pic>
        <p:pic>
          <p:nvPicPr>
            <p:cNvPr id="4102" name="Picture 6" descr="See the source image">
              <a:extLst>
                <a:ext uri="{FF2B5EF4-FFF2-40B4-BE49-F238E27FC236}">
                  <a16:creationId xmlns:a16="http://schemas.microsoft.com/office/drawing/2014/main" id="{202CC974-8EDA-41AC-8C90-8BF2C576A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4144" y="1923878"/>
              <a:ext cx="670695" cy="670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ee the source image">
              <a:extLst>
                <a:ext uri="{FF2B5EF4-FFF2-40B4-BE49-F238E27FC236}">
                  <a16:creationId xmlns:a16="http://schemas.microsoft.com/office/drawing/2014/main" id="{FC7BD655-FBC4-466C-B1A2-02B75EF9A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8784" y="2020140"/>
              <a:ext cx="1073020" cy="55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See the source image">
              <a:extLst>
                <a:ext uri="{FF2B5EF4-FFF2-40B4-BE49-F238E27FC236}">
                  <a16:creationId xmlns:a16="http://schemas.microsoft.com/office/drawing/2014/main" id="{02A853D9-B9DD-4666-BE5C-FE600DDA50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1804" y="2020140"/>
              <a:ext cx="650357" cy="670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See the source image">
              <a:extLst>
                <a:ext uri="{FF2B5EF4-FFF2-40B4-BE49-F238E27FC236}">
                  <a16:creationId xmlns:a16="http://schemas.microsoft.com/office/drawing/2014/main" id="{C65B85CD-E316-4C4B-9EA4-3ABA3BB3E7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3884" y="2000218"/>
              <a:ext cx="1115242" cy="594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17B6DC5-14C7-41B0-8B97-480F6739345A}"/>
              </a:ext>
            </a:extLst>
          </p:cNvPr>
          <p:cNvGrpSpPr/>
          <p:nvPr/>
        </p:nvGrpSpPr>
        <p:grpSpPr>
          <a:xfrm>
            <a:off x="5334832" y="3009387"/>
            <a:ext cx="4297025" cy="1140355"/>
            <a:chOff x="5807011" y="497167"/>
            <a:chExt cx="4297025" cy="114035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110" name="Picture 14" descr="See the source image">
              <a:extLst>
                <a:ext uri="{FF2B5EF4-FFF2-40B4-BE49-F238E27FC236}">
                  <a16:creationId xmlns:a16="http://schemas.microsoft.com/office/drawing/2014/main" id="{90A0BC8E-4CA7-4189-91AE-53DDE6ED8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011" y="497167"/>
              <a:ext cx="972342" cy="972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See the source image">
              <a:extLst>
                <a:ext uri="{FF2B5EF4-FFF2-40B4-BE49-F238E27FC236}">
                  <a16:creationId xmlns:a16="http://schemas.microsoft.com/office/drawing/2014/main" id="{01DEEB49-F706-45B0-B7B5-422A963B0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1212" y="763545"/>
              <a:ext cx="2448623" cy="606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See the source image">
              <a:extLst>
                <a:ext uri="{FF2B5EF4-FFF2-40B4-BE49-F238E27FC236}">
                  <a16:creationId xmlns:a16="http://schemas.microsoft.com/office/drawing/2014/main" id="{19A994DA-81C1-4CB2-9980-882FC2A12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114" y="609600"/>
              <a:ext cx="1027922" cy="1027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26" name="Picture 30" descr="See the source image">
            <a:extLst>
              <a:ext uri="{FF2B5EF4-FFF2-40B4-BE49-F238E27FC236}">
                <a16:creationId xmlns:a16="http://schemas.microsoft.com/office/drawing/2014/main" id="{2812314A-48C1-4D98-B9AB-0B308678F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954" y="2928023"/>
            <a:ext cx="3473777" cy="251790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586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1213-6AF9-4B07-933B-50B2578D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1CC51-413D-4721-A45B-C28539A2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  <a:p>
            <a:pPr lvl="1"/>
            <a:endParaRPr lang="en-US" dirty="0"/>
          </a:p>
          <a:p>
            <a:r>
              <a:rPr lang="en-US" dirty="0"/>
              <a:t>Underlying CRI</a:t>
            </a:r>
          </a:p>
          <a:p>
            <a:endParaRPr lang="en-US" dirty="0"/>
          </a:p>
          <a:p>
            <a:r>
              <a:rPr lang="en-US" dirty="0"/>
              <a:t>Underlying CNI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8DEB-6CF6-4466-89A3-732C5195E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46C691-A7CC-4410-9F71-BA1BDE237958}"/>
              </a:ext>
            </a:extLst>
          </p:cNvPr>
          <p:cNvGrpSpPr/>
          <p:nvPr/>
        </p:nvGrpSpPr>
        <p:grpSpPr>
          <a:xfrm>
            <a:off x="5359991" y="2110645"/>
            <a:ext cx="4573821" cy="766957"/>
            <a:chOff x="5425305" y="1923878"/>
            <a:chExt cx="4573821" cy="76695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FD2AB2F-609C-407F-95AD-6DB7EF0ED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5305" y="1923878"/>
              <a:ext cx="670695" cy="651214"/>
            </a:xfrm>
            <a:prstGeom prst="rect">
              <a:avLst/>
            </a:prstGeom>
          </p:spPr>
        </p:pic>
        <p:pic>
          <p:nvPicPr>
            <p:cNvPr id="4102" name="Picture 6" descr="See the source image">
              <a:extLst>
                <a:ext uri="{FF2B5EF4-FFF2-40B4-BE49-F238E27FC236}">
                  <a16:creationId xmlns:a16="http://schemas.microsoft.com/office/drawing/2014/main" id="{202CC974-8EDA-41AC-8C90-8BF2C576A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4144" y="1923878"/>
              <a:ext cx="670695" cy="670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ee the source image">
              <a:extLst>
                <a:ext uri="{FF2B5EF4-FFF2-40B4-BE49-F238E27FC236}">
                  <a16:creationId xmlns:a16="http://schemas.microsoft.com/office/drawing/2014/main" id="{FC7BD655-FBC4-466C-B1A2-02B75EF9A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8784" y="2020140"/>
              <a:ext cx="1073020" cy="554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See the source image">
              <a:extLst>
                <a:ext uri="{FF2B5EF4-FFF2-40B4-BE49-F238E27FC236}">
                  <a16:creationId xmlns:a16="http://schemas.microsoft.com/office/drawing/2014/main" id="{02A853D9-B9DD-4666-BE5C-FE600DDA50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1804" y="2020140"/>
              <a:ext cx="650357" cy="670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See the source image">
              <a:extLst>
                <a:ext uri="{FF2B5EF4-FFF2-40B4-BE49-F238E27FC236}">
                  <a16:creationId xmlns:a16="http://schemas.microsoft.com/office/drawing/2014/main" id="{C65B85CD-E316-4C4B-9EA4-3ABA3BB3E7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3884" y="2000218"/>
              <a:ext cx="1115242" cy="594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17B6DC5-14C7-41B0-8B97-480F6739345A}"/>
              </a:ext>
            </a:extLst>
          </p:cNvPr>
          <p:cNvGrpSpPr/>
          <p:nvPr/>
        </p:nvGrpSpPr>
        <p:grpSpPr>
          <a:xfrm>
            <a:off x="5334832" y="3009387"/>
            <a:ext cx="4297025" cy="1140355"/>
            <a:chOff x="5807011" y="497167"/>
            <a:chExt cx="4297025" cy="114035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110" name="Picture 14" descr="See the source image">
              <a:extLst>
                <a:ext uri="{FF2B5EF4-FFF2-40B4-BE49-F238E27FC236}">
                  <a16:creationId xmlns:a16="http://schemas.microsoft.com/office/drawing/2014/main" id="{90A0BC8E-4CA7-4189-91AE-53DDE6ED8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011" y="497167"/>
              <a:ext cx="972342" cy="972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 descr="See the source image">
              <a:extLst>
                <a:ext uri="{FF2B5EF4-FFF2-40B4-BE49-F238E27FC236}">
                  <a16:creationId xmlns:a16="http://schemas.microsoft.com/office/drawing/2014/main" id="{01DEEB49-F706-45B0-B7B5-422A963B0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1212" y="763545"/>
              <a:ext cx="2448623" cy="606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18" descr="See the source image">
              <a:extLst>
                <a:ext uri="{FF2B5EF4-FFF2-40B4-BE49-F238E27FC236}">
                  <a16:creationId xmlns:a16="http://schemas.microsoft.com/office/drawing/2014/main" id="{19A994DA-81C1-4CB2-9980-882FC2A12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6114" y="609600"/>
              <a:ext cx="1027922" cy="1027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2AA922-5989-4B52-B19E-A4C605994BEE}"/>
              </a:ext>
            </a:extLst>
          </p:cNvPr>
          <p:cNvGrpSpPr/>
          <p:nvPr/>
        </p:nvGrpSpPr>
        <p:grpSpPr>
          <a:xfrm>
            <a:off x="5334832" y="4398486"/>
            <a:ext cx="4959646" cy="783781"/>
            <a:chOff x="5918420" y="4463096"/>
            <a:chExt cx="4959646" cy="7837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116" name="Picture 20" descr="See the source image">
              <a:extLst>
                <a:ext uri="{FF2B5EF4-FFF2-40B4-BE49-F238E27FC236}">
                  <a16:creationId xmlns:a16="http://schemas.microsoft.com/office/drawing/2014/main" id="{64B5F506-DFA4-4FEB-8A38-FD8719D342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8420" y="4497354"/>
              <a:ext cx="749523" cy="749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0" name="Picture 24" descr="See the source image">
              <a:extLst>
                <a:ext uri="{FF2B5EF4-FFF2-40B4-BE49-F238E27FC236}">
                  <a16:creationId xmlns:a16="http://schemas.microsoft.com/office/drawing/2014/main" id="{62A08EEB-2AB3-49C1-B733-3DA2D2BF1D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401" y="4559923"/>
              <a:ext cx="1081170" cy="606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2" name="Picture 26" descr="See the source image">
              <a:extLst>
                <a:ext uri="{FF2B5EF4-FFF2-40B4-BE49-F238E27FC236}">
                  <a16:creationId xmlns:a16="http://schemas.microsoft.com/office/drawing/2014/main" id="{CB8FF136-65C3-406E-A513-E0FEECF805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5523" y="4463096"/>
              <a:ext cx="768722" cy="783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4" name="Picture 28">
              <a:extLst>
                <a:ext uri="{FF2B5EF4-FFF2-40B4-BE49-F238E27FC236}">
                  <a16:creationId xmlns:a16="http://schemas.microsoft.com/office/drawing/2014/main" id="{A3766EF7-CFFD-4C20-9770-95DF1D3CC0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6469" y="4581851"/>
              <a:ext cx="2061597" cy="606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26" name="Picture 30" descr="See the source image">
            <a:extLst>
              <a:ext uri="{FF2B5EF4-FFF2-40B4-BE49-F238E27FC236}">
                <a16:creationId xmlns:a16="http://schemas.microsoft.com/office/drawing/2014/main" id="{2812314A-48C1-4D98-B9AB-0B308678F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954" y="2928023"/>
            <a:ext cx="3473777" cy="251790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391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75B4D-9C86-4D98-9BEE-AF36BF94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do?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9E526E-4E25-42FD-93EC-9E5D18D59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Automated rollouts and rollbacks</a:t>
            </a:r>
          </a:p>
          <a:p>
            <a:r>
              <a:rPr lang="en-US" dirty="0"/>
              <a:t>Service discovery and load balancing</a:t>
            </a:r>
          </a:p>
          <a:p>
            <a:r>
              <a:rPr lang="en-US" dirty="0"/>
              <a:t>Service Topology</a:t>
            </a:r>
          </a:p>
          <a:p>
            <a:r>
              <a:rPr lang="en-US" dirty="0"/>
              <a:t>Storage orchestration</a:t>
            </a:r>
          </a:p>
          <a:p>
            <a:r>
              <a:rPr lang="en-US" dirty="0"/>
              <a:t>Secret and configuration management</a:t>
            </a:r>
          </a:p>
          <a:p>
            <a:r>
              <a:rPr lang="en-US" dirty="0"/>
              <a:t>Automatic bin packing</a:t>
            </a:r>
          </a:p>
          <a:p>
            <a:r>
              <a:rPr lang="en-US" dirty="0"/>
              <a:t>Batch execution</a:t>
            </a:r>
          </a:p>
          <a:p>
            <a:r>
              <a:rPr lang="en-US" dirty="0"/>
              <a:t>IPv4/IPv6 dual-stack</a:t>
            </a:r>
          </a:p>
          <a:p>
            <a:r>
              <a:rPr lang="en-US" dirty="0"/>
              <a:t>Horizontal scaling</a:t>
            </a:r>
          </a:p>
          <a:p>
            <a:r>
              <a:rPr lang="en-US" dirty="0"/>
              <a:t>Self-healing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BF26F6-6433-427E-9464-ED4746960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CB9119-F767-456A-9ABE-7A79993E0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640" y="2564985"/>
            <a:ext cx="2359323" cy="31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599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99DE8-9ECF-4CF7-AA00-B80B3C372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IS Hard!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5288D-894A-48E5-B355-17ECFCC3C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Migration</a:t>
            </a:r>
          </a:p>
          <a:p>
            <a:r>
              <a:rPr lang="en-US" dirty="0"/>
              <a:t>API Gateway / Service Mesh</a:t>
            </a:r>
          </a:p>
          <a:p>
            <a:r>
              <a:rPr lang="en-US" dirty="0"/>
              <a:t>Logging</a:t>
            </a:r>
          </a:p>
          <a:p>
            <a:r>
              <a:rPr lang="en-US" dirty="0"/>
              <a:t>Observability</a:t>
            </a:r>
          </a:p>
          <a:p>
            <a:r>
              <a:rPr lang="en-US" dirty="0"/>
              <a:t>Persistence</a:t>
            </a:r>
          </a:p>
          <a:p>
            <a:r>
              <a:rPr lang="en-US" dirty="0"/>
              <a:t>CI/CD</a:t>
            </a:r>
          </a:p>
          <a:p>
            <a:r>
              <a:rPr lang="en-US" dirty="0"/>
              <a:t>Compliance</a:t>
            </a:r>
          </a:p>
          <a:p>
            <a:r>
              <a:rPr lang="en-US" dirty="0"/>
              <a:t>Container Registries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E9745-7459-44EF-8FDD-F1E823FA9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0" descr="See the source image">
            <a:extLst>
              <a:ext uri="{FF2B5EF4-FFF2-40B4-BE49-F238E27FC236}">
                <a16:creationId xmlns:a16="http://schemas.microsoft.com/office/drawing/2014/main" id="{72D45510-591D-4D10-A183-09A91D9CC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951" y="2738553"/>
            <a:ext cx="3473777" cy="251790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454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BF43C63-0CF4-47A2-B49E-7CB6B619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0"/>
            <a:ext cx="1131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254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BF43C63-0CF4-47A2-B49E-7CB6B619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0"/>
            <a:ext cx="1131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E1372D-E9E4-4C01-93F0-D7AC5E24689A}"/>
              </a:ext>
            </a:extLst>
          </p:cNvPr>
          <p:cNvSpPr/>
          <p:nvPr/>
        </p:nvSpPr>
        <p:spPr>
          <a:xfrm>
            <a:off x="4122549" y="286719"/>
            <a:ext cx="1576953" cy="1677691"/>
          </a:xfrm>
          <a:prstGeom prst="roundRect">
            <a:avLst/>
          </a:prstGeom>
          <a:solidFill>
            <a:schemeClr val="accent4">
              <a:alpha val="31000"/>
            </a:schemeClr>
          </a:solidFill>
          <a:ln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A4577-443B-42F2-B2CB-CB8A043175A5}"/>
              </a:ext>
            </a:extLst>
          </p:cNvPr>
          <p:cNvSpPr txBox="1"/>
          <p:nvPr/>
        </p:nvSpPr>
        <p:spPr>
          <a:xfrm>
            <a:off x="3436327" y="0"/>
            <a:ext cx="5319346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Application Migration</a:t>
            </a:r>
          </a:p>
        </p:txBody>
      </p:sp>
    </p:spTree>
    <p:extLst>
      <p:ext uri="{BB962C8B-B14F-4D97-AF65-F5344CB8AC3E}">
        <p14:creationId xmlns:p14="http://schemas.microsoft.com/office/powerpoint/2010/main" val="50553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3816A1-0263-BD75-D025-913B4EAA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C1E630-2EDF-F503-4CA7-44F5A9B7F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1428" y="4901184"/>
            <a:ext cx="9052560" cy="1066800"/>
          </a:xfrm>
        </p:spPr>
        <p:txBody>
          <a:bodyPr>
            <a:noAutofit/>
          </a:bodyPr>
          <a:lstStyle/>
          <a:p>
            <a:r>
              <a:rPr lang="en-US" sz="1600" dirty="0"/>
              <a:t>We need a cluster!</a:t>
            </a:r>
            <a:br>
              <a:rPr lang="en-US" sz="1600" dirty="0"/>
            </a:br>
            <a:r>
              <a:rPr lang="en-US" sz="1600" dirty="0"/>
              <a:t>And grab a </a:t>
            </a:r>
            <a:r>
              <a:rPr lang="en-US" sz="1600"/>
              <a:t>couple tools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FEF1E-0247-F705-44BE-095FDBA8C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9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BF43C63-0CF4-47A2-B49E-7CB6B619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0"/>
            <a:ext cx="1131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E1372D-E9E4-4C01-93F0-D7AC5E24689A}"/>
              </a:ext>
            </a:extLst>
          </p:cNvPr>
          <p:cNvSpPr/>
          <p:nvPr/>
        </p:nvSpPr>
        <p:spPr>
          <a:xfrm>
            <a:off x="3225733" y="1872762"/>
            <a:ext cx="4080675" cy="830873"/>
          </a:xfrm>
          <a:prstGeom prst="roundRect">
            <a:avLst/>
          </a:prstGeom>
          <a:solidFill>
            <a:schemeClr val="accent4">
              <a:alpha val="31000"/>
            </a:schemeClr>
          </a:solidFill>
          <a:ln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A4577-443B-42F2-B2CB-CB8A043175A5}"/>
              </a:ext>
            </a:extLst>
          </p:cNvPr>
          <p:cNvSpPr txBox="1"/>
          <p:nvPr/>
        </p:nvSpPr>
        <p:spPr>
          <a:xfrm>
            <a:off x="3436327" y="0"/>
            <a:ext cx="5319346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API Gateway &amp; Service Mesh</a:t>
            </a:r>
          </a:p>
        </p:txBody>
      </p:sp>
    </p:spTree>
    <p:extLst>
      <p:ext uri="{BB962C8B-B14F-4D97-AF65-F5344CB8AC3E}">
        <p14:creationId xmlns:p14="http://schemas.microsoft.com/office/powerpoint/2010/main" val="587698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BF43C63-0CF4-47A2-B49E-7CB6B619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0"/>
            <a:ext cx="1131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E1372D-E9E4-4C01-93F0-D7AC5E24689A}"/>
              </a:ext>
            </a:extLst>
          </p:cNvPr>
          <p:cNvSpPr/>
          <p:nvPr/>
        </p:nvSpPr>
        <p:spPr>
          <a:xfrm>
            <a:off x="9394581" y="2123342"/>
            <a:ext cx="2277208" cy="646235"/>
          </a:xfrm>
          <a:prstGeom prst="roundRect">
            <a:avLst/>
          </a:prstGeom>
          <a:solidFill>
            <a:schemeClr val="accent4">
              <a:alpha val="31000"/>
            </a:schemeClr>
          </a:solidFill>
          <a:ln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A4577-443B-42F2-B2CB-CB8A043175A5}"/>
              </a:ext>
            </a:extLst>
          </p:cNvPr>
          <p:cNvSpPr txBox="1"/>
          <p:nvPr/>
        </p:nvSpPr>
        <p:spPr>
          <a:xfrm>
            <a:off x="3436327" y="0"/>
            <a:ext cx="5319346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4122441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BF43C63-0CF4-47A2-B49E-7CB6B619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0"/>
            <a:ext cx="1131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E1372D-E9E4-4C01-93F0-D7AC5E24689A}"/>
              </a:ext>
            </a:extLst>
          </p:cNvPr>
          <p:cNvSpPr/>
          <p:nvPr/>
        </p:nvSpPr>
        <p:spPr>
          <a:xfrm>
            <a:off x="9376996" y="338554"/>
            <a:ext cx="2277208" cy="3173973"/>
          </a:xfrm>
          <a:prstGeom prst="roundRect">
            <a:avLst/>
          </a:prstGeom>
          <a:solidFill>
            <a:schemeClr val="accent4">
              <a:alpha val="31000"/>
            </a:schemeClr>
          </a:solidFill>
          <a:ln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A4577-443B-42F2-B2CB-CB8A043175A5}"/>
              </a:ext>
            </a:extLst>
          </p:cNvPr>
          <p:cNvSpPr txBox="1"/>
          <p:nvPr/>
        </p:nvSpPr>
        <p:spPr>
          <a:xfrm>
            <a:off x="3436327" y="0"/>
            <a:ext cx="5319346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Observability</a:t>
            </a:r>
          </a:p>
        </p:txBody>
      </p:sp>
    </p:spTree>
    <p:extLst>
      <p:ext uri="{BB962C8B-B14F-4D97-AF65-F5344CB8AC3E}">
        <p14:creationId xmlns:p14="http://schemas.microsoft.com/office/powerpoint/2010/main" val="2858348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BF43C63-0CF4-47A2-B49E-7CB6B619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0"/>
            <a:ext cx="1131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E1372D-E9E4-4C01-93F0-D7AC5E24689A}"/>
              </a:ext>
            </a:extLst>
          </p:cNvPr>
          <p:cNvSpPr/>
          <p:nvPr/>
        </p:nvSpPr>
        <p:spPr>
          <a:xfrm>
            <a:off x="438150" y="2831123"/>
            <a:ext cx="3496407" cy="997927"/>
          </a:xfrm>
          <a:prstGeom prst="roundRect">
            <a:avLst/>
          </a:prstGeom>
          <a:solidFill>
            <a:schemeClr val="accent4">
              <a:alpha val="31000"/>
            </a:schemeClr>
          </a:solidFill>
          <a:ln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A4577-443B-42F2-B2CB-CB8A043175A5}"/>
              </a:ext>
            </a:extLst>
          </p:cNvPr>
          <p:cNvSpPr txBox="1"/>
          <p:nvPr/>
        </p:nvSpPr>
        <p:spPr>
          <a:xfrm>
            <a:off x="3436327" y="0"/>
            <a:ext cx="5319346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Persistence and Storage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F6DD17-FE16-4F6E-A563-D93E31E6E724}"/>
              </a:ext>
            </a:extLst>
          </p:cNvPr>
          <p:cNvSpPr/>
          <p:nvPr/>
        </p:nvSpPr>
        <p:spPr>
          <a:xfrm>
            <a:off x="568571" y="262304"/>
            <a:ext cx="2183422" cy="1663211"/>
          </a:xfrm>
          <a:prstGeom prst="roundRect">
            <a:avLst/>
          </a:prstGeom>
          <a:solidFill>
            <a:schemeClr val="accent4">
              <a:alpha val="31000"/>
            </a:schemeClr>
          </a:solidFill>
          <a:ln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885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BF43C63-0CF4-47A2-B49E-7CB6B619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0"/>
            <a:ext cx="1131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E1372D-E9E4-4C01-93F0-D7AC5E24689A}"/>
              </a:ext>
            </a:extLst>
          </p:cNvPr>
          <p:cNvSpPr/>
          <p:nvPr/>
        </p:nvSpPr>
        <p:spPr>
          <a:xfrm>
            <a:off x="5754566" y="338554"/>
            <a:ext cx="1538654" cy="1591358"/>
          </a:xfrm>
          <a:prstGeom prst="roundRect">
            <a:avLst/>
          </a:prstGeom>
          <a:solidFill>
            <a:schemeClr val="accent4">
              <a:alpha val="31000"/>
            </a:schemeClr>
          </a:solidFill>
          <a:ln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A4577-443B-42F2-B2CB-CB8A043175A5}"/>
              </a:ext>
            </a:extLst>
          </p:cNvPr>
          <p:cNvSpPr txBox="1"/>
          <p:nvPr/>
        </p:nvSpPr>
        <p:spPr>
          <a:xfrm>
            <a:off x="3436327" y="0"/>
            <a:ext cx="5319346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CI/CD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01367B1-92D7-4D6F-8131-A9ADC2B31F8B}"/>
              </a:ext>
            </a:extLst>
          </p:cNvPr>
          <p:cNvSpPr/>
          <p:nvPr/>
        </p:nvSpPr>
        <p:spPr>
          <a:xfrm>
            <a:off x="751742" y="3820259"/>
            <a:ext cx="1543050" cy="1226526"/>
          </a:xfrm>
          <a:prstGeom prst="roundRect">
            <a:avLst/>
          </a:prstGeom>
          <a:solidFill>
            <a:schemeClr val="accent4">
              <a:alpha val="31000"/>
            </a:schemeClr>
          </a:solidFill>
          <a:ln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887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BF43C63-0CF4-47A2-B49E-7CB6B619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0"/>
            <a:ext cx="1131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E1372D-E9E4-4C01-93F0-D7AC5E24689A}"/>
              </a:ext>
            </a:extLst>
          </p:cNvPr>
          <p:cNvSpPr/>
          <p:nvPr/>
        </p:nvSpPr>
        <p:spPr>
          <a:xfrm>
            <a:off x="3525715" y="3807069"/>
            <a:ext cx="2570284" cy="1191358"/>
          </a:xfrm>
          <a:prstGeom prst="roundRect">
            <a:avLst/>
          </a:prstGeom>
          <a:solidFill>
            <a:schemeClr val="accent4">
              <a:alpha val="31000"/>
            </a:schemeClr>
          </a:solidFill>
          <a:ln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A4577-443B-42F2-B2CB-CB8A043175A5}"/>
              </a:ext>
            </a:extLst>
          </p:cNvPr>
          <p:cNvSpPr txBox="1"/>
          <p:nvPr/>
        </p:nvSpPr>
        <p:spPr>
          <a:xfrm>
            <a:off x="3436327" y="0"/>
            <a:ext cx="5319346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1684924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BF43C63-0CF4-47A2-B49E-7CB6B619C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0"/>
            <a:ext cx="11315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E1372D-E9E4-4C01-93F0-D7AC5E24689A}"/>
              </a:ext>
            </a:extLst>
          </p:cNvPr>
          <p:cNvSpPr/>
          <p:nvPr/>
        </p:nvSpPr>
        <p:spPr>
          <a:xfrm>
            <a:off x="2286000" y="3837844"/>
            <a:ext cx="1200151" cy="1200148"/>
          </a:xfrm>
          <a:prstGeom prst="roundRect">
            <a:avLst/>
          </a:prstGeom>
          <a:solidFill>
            <a:schemeClr val="accent4">
              <a:alpha val="31000"/>
            </a:schemeClr>
          </a:solidFill>
          <a:ln>
            <a:solidFill>
              <a:schemeClr val="accent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A4577-443B-42F2-B2CB-CB8A043175A5}"/>
              </a:ext>
            </a:extLst>
          </p:cNvPr>
          <p:cNvSpPr txBox="1"/>
          <p:nvPr/>
        </p:nvSpPr>
        <p:spPr>
          <a:xfrm>
            <a:off x="3436327" y="0"/>
            <a:ext cx="5319346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Container Registries</a:t>
            </a:r>
          </a:p>
        </p:txBody>
      </p:sp>
    </p:spTree>
    <p:extLst>
      <p:ext uri="{BB962C8B-B14F-4D97-AF65-F5344CB8AC3E}">
        <p14:creationId xmlns:p14="http://schemas.microsoft.com/office/powerpoint/2010/main" val="1137287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35952-76C2-4B4D-8351-6FF5F5C7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Look At a Couple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83BE4F-94DA-43FE-AEC7-8B1AEB3C8CE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8FCAA-5F39-40E4-9C85-954377E55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Rancher Kubernetes - CNCF Cloud Native Interactive Landscape</a:t>
            </a:r>
            <a:endParaRPr lang="en-US" dirty="0"/>
          </a:p>
          <a:p>
            <a:r>
              <a:rPr lang="en-US" dirty="0">
                <a:hlinkClick r:id="rId3"/>
              </a:rPr>
              <a:t>k3s - CNCF Cloud Native Interactive Landscape</a:t>
            </a:r>
            <a:endParaRPr lang="en-US" dirty="0"/>
          </a:p>
          <a:p>
            <a:r>
              <a:rPr lang="en-US" dirty="0">
                <a:hlinkClick r:id="rId4"/>
              </a:rPr>
              <a:t>Red Hat OpenShift - CNCF Cloud Native Interactive Landscape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30" descr="See the source image">
            <a:extLst>
              <a:ext uri="{FF2B5EF4-FFF2-40B4-BE49-F238E27FC236}">
                <a16:creationId xmlns:a16="http://schemas.microsoft.com/office/drawing/2014/main" id="{504E1B7E-C408-44F2-824C-A75C720DF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583" y="1656498"/>
            <a:ext cx="3473777" cy="251790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107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A626E-2809-4589-ADCC-A1190A5C4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Use K8s?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B25C00-104B-47E7-9386-9078BC66A0C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graphicFrame>
        <p:nvGraphicFramePr>
          <p:cNvPr id="7" name="Text Placeholder 3">
            <a:extLst>
              <a:ext uri="{FF2B5EF4-FFF2-40B4-BE49-F238E27FC236}">
                <a16:creationId xmlns:a16="http://schemas.microsoft.com/office/drawing/2014/main" id="{6AFC1DE3-F2AC-419A-8C28-63B2382A45FF}"/>
              </a:ext>
            </a:extLst>
          </p:cNvPr>
          <p:cNvGraphicFramePr/>
          <p:nvPr/>
        </p:nvGraphicFramePr>
        <p:xfrm>
          <a:off x="1141410" y="2249486"/>
          <a:ext cx="5934511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4002A230-8ECB-4B62-9A8F-93A4623CB3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80464" y="2431398"/>
            <a:ext cx="3585258" cy="348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63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03C2F57-7548-4F0A-AEF0-7F4FAD0AB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I Run K8s?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5ED92C6-0E4B-4349-B7F5-88DE927F96B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graphicFrame>
        <p:nvGraphicFramePr>
          <p:cNvPr id="13" name="Text Placeholder 9">
            <a:extLst>
              <a:ext uri="{FF2B5EF4-FFF2-40B4-BE49-F238E27FC236}">
                <a16:creationId xmlns:a16="http://schemas.microsoft.com/office/drawing/2014/main" id="{FD986F8A-65EF-4F32-9E19-0176829CCE69}"/>
              </a:ext>
            </a:extLst>
          </p:cNvPr>
          <p:cNvGraphicFramePr/>
          <p:nvPr/>
        </p:nvGraphicFramePr>
        <p:xfrm>
          <a:off x="1141410" y="2249486"/>
          <a:ext cx="5934511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Graphic 13">
            <a:extLst>
              <a:ext uri="{FF2B5EF4-FFF2-40B4-BE49-F238E27FC236}">
                <a16:creationId xmlns:a16="http://schemas.microsoft.com/office/drawing/2014/main" id="{041118AA-9800-4FD5-A0C6-DCF035E9A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89848" y="2788101"/>
            <a:ext cx="3585258" cy="348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21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Fundamentals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docs.microsoft.com/en-us/virtualization/windowscontainers/about/media/containerf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371" y="2343441"/>
            <a:ext cx="8686800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5835" y="6464076"/>
            <a:ext cx="11752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Windows Containers - https://docs.microsoft.com/en-us/virtualization/windowscontainers/about/index</a:t>
            </a:r>
          </a:p>
        </p:txBody>
      </p:sp>
    </p:spTree>
    <p:extLst>
      <p:ext uri="{BB962C8B-B14F-4D97-AF65-F5344CB8AC3E}">
        <p14:creationId xmlns:p14="http://schemas.microsoft.com/office/powerpoint/2010/main" val="332911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BD14-0255-403C-9ECB-4F52E2DE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Distribution Should I Choose?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19E435-A337-4A07-8B76-975960FC937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FCB1B-175F-456D-AEE4-BD62B5FF0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white"/>
              </a:solidFill>
              <a:latin typeface="Tw Cen MT" panose="020B0602020104020603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1B78D6D-6930-43D5-A3CC-C9EF21A8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096" y="2542466"/>
            <a:ext cx="2359323" cy="31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ext Placeholder 9">
            <a:extLst>
              <a:ext uri="{FF2B5EF4-FFF2-40B4-BE49-F238E27FC236}">
                <a16:creationId xmlns:a16="http://schemas.microsoft.com/office/drawing/2014/main" id="{DEC45A88-2BA3-4ECB-A2F8-16FBB67924B6}"/>
              </a:ext>
            </a:extLst>
          </p:cNvPr>
          <p:cNvGraphicFramePr/>
          <p:nvPr/>
        </p:nvGraphicFramePr>
        <p:xfrm>
          <a:off x="1149848" y="2249486"/>
          <a:ext cx="5934511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0366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BD14-0255-403C-9ECB-4F52E2DE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Distribution Should I Choose?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FCB1B-175F-456D-AEE4-BD62B5FF0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white"/>
              </a:solidFill>
              <a:latin typeface="Tw Cen MT" panose="020B0602020104020603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1B78D6D-6930-43D5-A3CC-C9EF21A8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166" y="2644758"/>
            <a:ext cx="2359323" cy="31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4524F85-D3C0-425C-B058-B3422B981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410" y="2249486"/>
            <a:ext cx="2733675" cy="105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44328554-BC61-4E3F-A332-F8A9EB0E5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08" y="4240293"/>
            <a:ext cx="3896873" cy="1586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05DB5CB-65C6-4CA8-BBB0-7275A48BEE5A}"/>
              </a:ext>
            </a:extLst>
          </p:cNvPr>
          <p:cNvSpPr txBox="1"/>
          <p:nvPr/>
        </p:nvSpPr>
        <p:spPr>
          <a:xfrm>
            <a:off x="5029200" y="2593457"/>
            <a:ext cx="141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https://k3s.io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A62996-26F8-4F7F-822E-AAB51740614B}"/>
              </a:ext>
            </a:extLst>
          </p:cNvPr>
          <p:cNvSpPr txBox="1"/>
          <p:nvPr/>
        </p:nvSpPr>
        <p:spPr>
          <a:xfrm>
            <a:off x="5029200" y="3651011"/>
            <a:ext cx="210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https://docs.rke2.io/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40392-D3D3-4459-B8A0-DE3BA3A14D0F}"/>
              </a:ext>
            </a:extLst>
          </p:cNvPr>
          <p:cNvSpPr txBox="1"/>
          <p:nvPr/>
        </p:nvSpPr>
        <p:spPr>
          <a:xfrm>
            <a:off x="4969819" y="4848701"/>
            <a:ext cx="2746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https://www.openshift.com/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3AA5999-E542-4001-B7F7-BC6D253DE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6245" y="3429000"/>
            <a:ext cx="2762250" cy="105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1292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BD14-0255-403C-9ECB-4F52E2DE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Distribution Should I Choose?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FCB1B-175F-456D-AEE4-BD62B5FF0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white"/>
              </a:solidFill>
              <a:latin typeface="Tw Cen MT" panose="020B0602020104020603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1B78D6D-6930-43D5-A3CC-C9EF21A8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499" y="2574407"/>
            <a:ext cx="2359323" cy="31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44328554-BC61-4E3F-A332-F8A9EB0E5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08" y="2975373"/>
            <a:ext cx="3896873" cy="15861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440392-D3D3-4459-B8A0-DE3BA3A14D0F}"/>
              </a:ext>
            </a:extLst>
          </p:cNvPr>
          <p:cNvSpPr txBox="1"/>
          <p:nvPr/>
        </p:nvSpPr>
        <p:spPr>
          <a:xfrm>
            <a:off x="4969819" y="3583781"/>
            <a:ext cx="2746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https://www.openshift.com/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DDB467-AC24-409F-8394-627E57259F50}"/>
              </a:ext>
            </a:extLst>
          </p:cNvPr>
          <p:cNvSpPr txBox="1"/>
          <p:nvPr/>
        </p:nvSpPr>
        <p:spPr>
          <a:xfrm>
            <a:off x="4969819" y="2574407"/>
            <a:ext cx="25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https://www.rancher.com/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306D161-A7A1-4071-B8EB-E6DC89469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1410" y="2249485"/>
            <a:ext cx="2305050" cy="1019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32314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BD14-0255-403C-9ECB-4F52E2DE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Service Should I Choose?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19E435-A337-4A07-8B76-975960FC937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FCB1B-175F-456D-AEE4-BD62B5FF0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white"/>
              </a:solidFill>
              <a:latin typeface="Tw Cen MT" panose="020B0602020104020603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1B78D6D-6930-43D5-A3CC-C9EF21A8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178" y="2473545"/>
            <a:ext cx="2359323" cy="31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ext Placeholder 9">
            <a:extLst>
              <a:ext uri="{FF2B5EF4-FFF2-40B4-BE49-F238E27FC236}">
                <a16:creationId xmlns:a16="http://schemas.microsoft.com/office/drawing/2014/main" id="{DEC45A88-2BA3-4ECB-A2F8-16FBB67924B6}"/>
              </a:ext>
            </a:extLst>
          </p:cNvPr>
          <p:cNvGraphicFramePr/>
          <p:nvPr/>
        </p:nvGraphicFramePr>
        <p:xfrm>
          <a:off x="1149848" y="2249486"/>
          <a:ext cx="5934511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7673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BD14-0255-403C-9ECB-4F52E2DE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generally not an issue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19E435-A337-4A07-8B76-975960FC9377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FCB1B-175F-456D-AEE4-BD62B5FF0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prstClr val="white"/>
              </a:solidFill>
              <a:latin typeface="Tw Cen MT" panose="020B0602020104020603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1B78D6D-6930-43D5-A3CC-C9EF21A8E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640" y="2523931"/>
            <a:ext cx="2359323" cy="319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ext Placeholder 9">
            <a:extLst>
              <a:ext uri="{FF2B5EF4-FFF2-40B4-BE49-F238E27FC236}">
                <a16:creationId xmlns:a16="http://schemas.microsoft.com/office/drawing/2014/main" id="{DEC45A88-2BA3-4ECB-A2F8-16FBB67924B6}"/>
              </a:ext>
            </a:extLst>
          </p:cNvPr>
          <p:cNvGraphicFramePr/>
          <p:nvPr/>
        </p:nvGraphicFramePr>
        <p:xfrm>
          <a:off x="1149848" y="2249486"/>
          <a:ext cx="5934511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1369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A5CF2A-380E-4D63-B6B6-777F7684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Ranking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482BBE-6921-4427-B0F0-58E37F63A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Major Cloud Providers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B6175A-B30E-428D-A26A-A9F428E9D6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Smaller Cloud Providers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FD76194-E856-4045-ABF3-F80BD7AD53F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8563" y="3443521"/>
            <a:ext cx="2009775" cy="1952625"/>
          </a:xfrm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61A94FE1-48CB-4D68-8A42-95BC8FD0C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1" y="3073397"/>
            <a:ext cx="2458272" cy="13827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B169EB99-091D-4BE2-B7F8-7F9B37D71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820" y="3166929"/>
            <a:ext cx="1235347" cy="12353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874ACA2E-43DC-4D3B-B43D-316F77A07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159" y="4549706"/>
            <a:ext cx="1235347" cy="12296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CFCA9211-19CB-4867-A368-617B653CE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977" y="3408405"/>
            <a:ext cx="1987741" cy="198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094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AF3F7F-ECA0-F7CE-9328-25993D87D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Concepts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4A335D-3BDC-6211-9794-06C0C4A3F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8583F-9633-D6EB-C797-A0396B4CB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708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26DA-ABC8-42A9-BBBB-16C98749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</a:t>
            </a: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C47985C4-6F8B-42BE-BA00-ACF4F8C74F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72896" y="1439862"/>
            <a:ext cx="4073353" cy="397827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D3B650-70ED-49E9-A105-9F071B6E55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Co-scheduled</a:t>
            </a:r>
          </a:p>
          <a:p>
            <a:r>
              <a:rPr lang="en-US" dirty="0"/>
              <a:t>Shared Network Namespace</a:t>
            </a:r>
          </a:p>
          <a:p>
            <a:r>
              <a:rPr lang="en-US" dirty="0"/>
              <a:t>Shared Files System</a:t>
            </a:r>
          </a:p>
        </p:txBody>
      </p:sp>
    </p:spTree>
    <p:extLst>
      <p:ext uri="{BB962C8B-B14F-4D97-AF65-F5344CB8AC3E}">
        <p14:creationId xmlns:p14="http://schemas.microsoft.com/office/powerpoint/2010/main" val="36942282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326BE04-5379-47DB-8007-71C1F0C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50549"/>
            <a:ext cx="1933222" cy="2652888"/>
          </a:xfrm>
          <a:prstGeom prst="rect">
            <a:avLst/>
          </a:prstGeom>
        </p:spPr>
      </p:pic>
      <p:pic>
        <p:nvPicPr>
          <p:cNvPr id="2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DB07054-11AC-440C-A0D3-F38C8D2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81919"/>
            <a:ext cx="477309" cy="46531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B7C42BC-34E8-48BF-8596-CB50393F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81917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C3D93-80F7-4C34-AE61-C71F2504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0755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BDEE142-7EAF-4946-BCED-7214E6F3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07557"/>
            <a:ext cx="477309" cy="465314"/>
          </a:xfrm>
          <a:prstGeom prst="rect">
            <a:avLst/>
          </a:prstGeom>
        </p:spPr>
      </p:pic>
      <p:pic>
        <p:nvPicPr>
          <p:cNvPr id="2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DE2F15A-3A55-4AF7-B110-64455839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68187"/>
            <a:ext cx="1933222" cy="2652888"/>
          </a:xfrm>
          <a:prstGeom prst="rect">
            <a:avLst/>
          </a:prstGeom>
        </p:spPr>
      </p:pic>
      <p:pic>
        <p:nvPicPr>
          <p:cNvPr id="2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C6C2B1B-FFED-413E-B7B3-2D368731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3999557"/>
            <a:ext cx="477309" cy="465314"/>
          </a:xfrm>
          <a:prstGeom prst="rect">
            <a:avLst/>
          </a:prstGeom>
        </p:spPr>
      </p:pic>
      <p:pic>
        <p:nvPicPr>
          <p:cNvPr id="2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771C917-7D0A-4E7B-B7A2-623CE844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3999555"/>
            <a:ext cx="477309" cy="465314"/>
          </a:xfrm>
          <a:prstGeom prst="rect">
            <a:avLst/>
          </a:prstGeom>
        </p:spPr>
      </p:pic>
      <p:pic>
        <p:nvPicPr>
          <p:cNvPr id="2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A6850B6-26FF-47B2-ADE1-EAFC400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25197"/>
            <a:ext cx="477309" cy="465314"/>
          </a:xfrm>
          <a:prstGeom prst="rect">
            <a:avLst/>
          </a:prstGeom>
        </p:spPr>
      </p:pic>
      <p:pic>
        <p:nvPicPr>
          <p:cNvPr id="3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05506C-F78B-4EE3-B21F-5D2720F1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25195"/>
            <a:ext cx="477309" cy="465314"/>
          </a:xfrm>
          <a:prstGeom prst="rect">
            <a:avLst/>
          </a:prstGeom>
        </p:spPr>
      </p:pic>
      <p:pic>
        <p:nvPicPr>
          <p:cNvPr id="3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4709912-27F0-4634-BA11-00A2BA9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47021"/>
            <a:ext cx="1933222" cy="2652888"/>
          </a:xfrm>
          <a:prstGeom prst="rect">
            <a:avLst/>
          </a:prstGeom>
        </p:spPr>
      </p:pic>
      <p:pic>
        <p:nvPicPr>
          <p:cNvPr id="3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FC096E6-DD58-42FD-AE96-7F2041D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78391"/>
            <a:ext cx="477309" cy="465314"/>
          </a:xfrm>
          <a:prstGeom prst="rect">
            <a:avLst/>
          </a:prstGeom>
        </p:spPr>
      </p:pic>
      <p:pic>
        <p:nvPicPr>
          <p:cNvPr id="3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78BBCB0-B127-4895-8D8D-F509FB1A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78388"/>
            <a:ext cx="477309" cy="465314"/>
          </a:xfrm>
          <a:prstGeom prst="rect">
            <a:avLst/>
          </a:prstGeom>
        </p:spPr>
      </p:pic>
      <p:pic>
        <p:nvPicPr>
          <p:cNvPr id="3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A16F3CB-02F0-498F-9444-496167E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04031"/>
            <a:ext cx="477309" cy="465314"/>
          </a:xfrm>
          <a:prstGeom prst="rect">
            <a:avLst/>
          </a:prstGeom>
        </p:spPr>
      </p:pic>
      <p:pic>
        <p:nvPicPr>
          <p:cNvPr id="3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68D58E-37C4-4EF3-9DAB-FD474C04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04029"/>
            <a:ext cx="477309" cy="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78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801E860D-E50F-4485-B8AE-0018055BA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22722" y="6523177"/>
            <a:ext cx="395220" cy="274636"/>
          </a:xfrm>
        </p:spPr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lang="en-US" sz="9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326BE04-5379-47DB-8007-71C1F0C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50549"/>
            <a:ext cx="1933222" cy="2652888"/>
          </a:xfrm>
          <a:prstGeom prst="rect">
            <a:avLst/>
          </a:prstGeom>
        </p:spPr>
      </p:pic>
      <p:pic>
        <p:nvPicPr>
          <p:cNvPr id="2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DB07054-11AC-440C-A0D3-F38C8D29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81919"/>
            <a:ext cx="477309" cy="46531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B7C42BC-34E8-48BF-8596-CB50393F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81917"/>
            <a:ext cx="477309" cy="465314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8C3D93-80F7-4C34-AE61-C71F2504E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07558"/>
            <a:ext cx="477309" cy="465314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ABDEE142-7EAF-4946-BCED-7214E6F3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07557"/>
            <a:ext cx="477309" cy="465314"/>
          </a:xfrm>
          <a:prstGeom prst="rect">
            <a:avLst/>
          </a:prstGeom>
        </p:spPr>
      </p:pic>
      <p:pic>
        <p:nvPicPr>
          <p:cNvPr id="2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DE2F15A-3A55-4AF7-B110-64455839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68187"/>
            <a:ext cx="1933222" cy="2652888"/>
          </a:xfrm>
          <a:prstGeom prst="rect">
            <a:avLst/>
          </a:prstGeom>
        </p:spPr>
      </p:pic>
      <p:pic>
        <p:nvPicPr>
          <p:cNvPr id="2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C6C2B1B-FFED-413E-B7B3-2D368731B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3999557"/>
            <a:ext cx="477309" cy="465314"/>
          </a:xfrm>
          <a:prstGeom prst="rect">
            <a:avLst/>
          </a:prstGeom>
        </p:spPr>
      </p:pic>
      <p:pic>
        <p:nvPicPr>
          <p:cNvPr id="2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771C917-7D0A-4E7B-B7A2-623CE844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3999555"/>
            <a:ext cx="477309" cy="465314"/>
          </a:xfrm>
          <a:prstGeom prst="rect">
            <a:avLst/>
          </a:prstGeom>
        </p:spPr>
      </p:pic>
      <p:pic>
        <p:nvPicPr>
          <p:cNvPr id="2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A6850B6-26FF-47B2-ADE1-EAFC4007F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25197"/>
            <a:ext cx="477309" cy="465314"/>
          </a:xfrm>
          <a:prstGeom prst="rect">
            <a:avLst/>
          </a:prstGeom>
        </p:spPr>
      </p:pic>
      <p:pic>
        <p:nvPicPr>
          <p:cNvPr id="3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05506C-F78B-4EE3-B21F-5D2720F1F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25195"/>
            <a:ext cx="477309" cy="465314"/>
          </a:xfrm>
          <a:prstGeom prst="rect">
            <a:avLst/>
          </a:prstGeom>
        </p:spPr>
      </p:pic>
      <p:pic>
        <p:nvPicPr>
          <p:cNvPr id="3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4709912-27F0-4634-BA11-00A2BA95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47021"/>
            <a:ext cx="1933222" cy="2652888"/>
          </a:xfrm>
          <a:prstGeom prst="rect">
            <a:avLst/>
          </a:prstGeom>
        </p:spPr>
      </p:pic>
      <p:pic>
        <p:nvPicPr>
          <p:cNvPr id="3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FC096E6-DD58-42FD-AE96-7F2041DCF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78391"/>
            <a:ext cx="477309" cy="465314"/>
          </a:xfrm>
          <a:prstGeom prst="rect">
            <a:avLst/>
          </a:prstGeom>
        </p:spPr>
      </p:pic>
      <p:pic>
        <p:nvPicPr>
          <p:cNvPr id="3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78BBCB0-B127-4895-8D8D-F509FB1A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78388"/>
            <a:ext cx="477309" cy="465314"/>
          </a:xfrm>
          <a:prstGeom prst="rect">
            <a:avLst/>
          </a:prstGeom>
        </p:spPr>
      </p:pic>
      <p:pic>
        <p:nvPicPr>
          <p:cNvPr id="3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A16F3CB-02F0-498F-9444-496167EA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04031"/>
            <a:ext cx="477309" cy="465314"/>
          </a:xfrm>
          <a:prstGeom prst="rect">
            <a:avLst/>
          </a:prstGeom>
        </p:spPr>
      </p:pic>
      <p:pic>
        <p:nvPicPr>
          <p:cNvPr id="3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68D58E-37C4-4EF3-9DAB-FD474C04D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04029"/>
            <a:ext cx="477309" cy="465314"/>
          </a:xfrm>
          <a:prstGeom prst="rect">
            <a:avLst/>
          </a:prstGeom>
        </p:spPr>
      </p:pic>
      <p:pic>
        <p:nvPicPr>
          <p:cNvPr id="2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188533C7-728B-4F03-91C1-98D12D0C8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42" y="2764883"/>
            <a:ext cx="1933222" cy="2652888"/>
          </a:xfrm>
          <a:prstGeom prst="rect">
            <a:avLst/>
          </a:prstGeom>
        </p:spPr>
      </p:pic>
      <p:pic>
        <p:nvPicPr>
          <p:cNvPr id="3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98134BB-084B-4D43-9021-11D3A6092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4" y="3996253"/>
            <a:ext cx="477309" cy="465314"/>
          </a:xfrm>
          <a:prstGeom prst="rect">
            <a:avLst/>
          </a:prstGeom>
        </p:spPr>
      </p:pic>
      <p:pic>
        <p:nvPicPr>
          <p:cNvPr id="3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ACA0AA7-D60A-4054-90FA-20E13283B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3996251"/>
            <a:ext cx="477309" cy="465314"/>
          </a:xfrm>
          <a:prstGeom prst="rect">
            <a:avLst/>
          </a:prstGeom>
        </p:spPr>
      </p:pic>
      <p:pic>
        <p:nvPicPr>
          <p:cNvPr id="3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46493C5-ABF8-461F-A030-1BA7EA03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13" y="4521892"/>
            <a:ext cx="477309" cy="465314"/>
          </a:xfrm>
          <a:prstGeom prst="rect">
            <a:avLst/>
          </a:prstGeom>
        </p:spPr>
      </p:pic>
      <p:pic>
        <p:nvPicPr>
          <p:cNvPr id="3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941664E-7FE8-4C7B-8130-B96C61F5D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51" y="4521891"/>
            <a:ext cx="477309" cy="465314"/>
          </a:xfrm>
          <a:prstGeom prst="rect">
            <a:avLst/>
          </a:prstGeom>
        </p:spPr>
      </p:pic>
      <p:pic>
        <p:nvPicPr>
          <p:cNvPr id="4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BE732FA9-BD65-4B27-924D-BAEA6CD3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958" y="2782521"/>
            <a:ext cx="1933222" cy="2652888"/>
          </a:xfrm>
          <a:prstGeom prst="rect">
            <a:avLst/>
          </a:prstGeom>
        </p:spPr>
      </p:pic>
      <p:pic>
        <p:nvPicPr>
          <p:cNvPr id="4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8BA01F-7374-4AF3-BFCB-D7276227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1" y="4013891"/>
            <a:ext cx="477309" cy="465314"/>
          </a:xfrm>
          <a:prstGeom prst="rect">
            <a:avLst/>
          </a:prstGeom>
        </p:spPr>
      </p:pic>
      <p:pic>
        <p:nvPicPr>
          <p:cNvPr id="4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8D3E880-B498-4980-899F-98FFE020F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013889"/>
            <a:ext cx="477309" cy="465314"/>
          </a:xfrm>
          <a:prstGeom prst="rect">
            <a:avLst/>
          </a:prstGeom>
        </p:spPr>
      </p:pic>
      <p:pic>
        <p:nvPicPr>
          <p:cNvPr id="4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0E42D0C-1B1F-4290-9498-3189E60E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30" y="4539531"/>
            <a:ext cx="477309" cy="465314"/>
          </a:xfrm>
          <a:prstGeom prst="rect">
            <a:avLst/>
          </a:prstGeom>
        </p:spPr>
      </p:pic>
      <p:pic>
        <p:nvPicPr>
          <p:cNvPr id="4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113B37-6C87-4B4F-BAF2-032327518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967" y="4539529"/>
            <a:ext cx="477309" cy="465314"/>
          </a:xfrm>
          <a:prstGeom prst="rect">
            <a:avLst/>
          </a:prstGeom>
        </p:spPr>
      </p:pic>
      <p:pic>
        <p:nvPicPr>
          <p:cNvPr id="45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6B3677DC-4707-4DB1-80D9-D8F982260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679" y="2761355"/>
            <a:ext cx="1933222" cy="2652888"/>
          </a:xfrm>
          <a:prstGeom prst="rect">
            <a:avLst/>
          </a:prstGeom>
        </p:spPr>
      </p:pic>
      <p:pic>
        <p:nvPicPr>
          <p:cNvPr id="4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1974CA1-F709-4E9C-9C16-81D8CDDD4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3992725"/>
            <a:ext cx="477309" cy="465314"/>
          </a:xfrm>
          <a:prstGeom prst="rect">
            <a:avLst/>
          </a:prstGeom>
        </p:spPr>
      </p:pic>
      <p:pic>
        <p:nvPicPr>
          <p:cNvPr id="4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6BB7DB-B0B0-4F25-B384-87BB0CB99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3992722"/>
            <a:ext cx="477309" cy="465314"/>
          </a:xfrm>
          <a:prstGeom prst="rect">
            <a:avLst/>
          </a:prstGeom>
        </p:spPr>
      </p:pic>
      <p:pic>
        <p:nvPicPr>
          <p:cNvPr id="4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3BB7A00-B98D-4F92-BC7E-451099D6D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054" y="4518365"/>
            <a:ext cx="477309" cy="465314"/>
          </a:xfrm>
          <a:prstGeom prst="rect">
            <a:avLst/>
          </a:prstGeom>
        </p:spPr>
      </p:pic>
      <p:pic>
        <p:nvPicPr>
          <p:cNvPr id="4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90EFCB6-9B3A-45C6-B967-B221270B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687" y="4518363"/>
            <a:ext cx="477309" cy="465314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C38700B4-B542-4EB7-80C9-7CA59454C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945" y="3046399"/>
            <a:ext cx="1294695" cy="208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86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are not VMs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293107"/>
            <a:ext cx="4825157" cy="576262"/>
          </a:xfrm>
        </p:spPr>
        <p:txBody>
          <a:bodyPr/>
          <a:lstStyle/>
          <a:p>
            <a:r>
              <a:rPr lang="en-US" dirty="0"/>
              <a:t>VM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293107"/>
            <a:ext cx="4825159" cy="576262"/>
          </a:xfrm>
        </p:spPr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1154955" y="5886403"/>
            <a:ext cx="4219663" cy="59561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4955" y="5270733"/>
            <a:ext cx="4219663" cy="59561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1154955" y="4054660"/>
            <a:ext cx="1209994" cy="120768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dirty="0"/>
              <a:t>Windows Server Guest OS</a:t>
            </a:r>
          </a:p>
        </p:txBody>
      </p:sp>
      <p:sp>
        <p:nvSpPr>
          <p:cNvPr id="12" name="Content Placeholder 9"/>
          <p:cNvSpPr txBox="1">
            <a:spLocks/>
          </p:cNvSpPr>
          <p:nvPr/>
        </p:nvSpPr>
        <p:spPr>
          <a:xfrm>
            <a:off x="2659789" y="4054660"/>
            <a:ext cx="1209994" cy="1224461"/>
          </a:xfrm>
          <a:prstGeom prst="rect">
            <a:avLst/>
          </a:prstGeom>
          <a:solidFill>
            <a:srgbClr val="002060"/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Windows Server Guest OS</a:t>
            </a:r>
          </a:p>
        </p:txBody>
      </p:sp>
      <p:sp>
        <p:nvSpPr>
          <p:cNvPr id="13" name="Content Placeholder 9"/>
          <p:cNvSpPr txBox="1">
            <a:spLocks/>
          </p:cNvSpPr>
          <p:nvPr/>
        </p:nvSpPr>
        <p:spPr>
          <a:xfrm>
            <a:off x="4164624" y="4054660"/>
            <a:ext cx="1209994" cy="1224461"/>
          </a:xfrm>
          <a:prstGeom prst="rect">
            <a:avLst/>
          </a:prstGeom>
          <a:solidFill>
            <a:srgbClr val="002060"/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Windows Server Guest OS</a:t>
            </a:r>
          </a:p>
        </p:txBody>
      </p:sp>
      <p:sp>
        <p:nvSpPr>
          <p:cNvPr id="14" name="Content Placeholder 9"/>
          <p:cNvSpPr txBox="1">
            <a:spLocks/>
          </p:cNvSpPr>
          <p:nvPr/>
        </p:nvSpPr>
        <p:spPr>
          <a:xfrm>
            <a:off x="1154954" y="3584543"/>
            <a:ext cx="1209994" cy="470117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A</a:t>
            </a:r>
          </a:p>
        </p:txBody>
      </p:sp>
      <p:sp>
        <p:nvSpPr>
          <p:cNvPr id="15" name="Content Placeholder 9"/>
          <p:cNvSpPr txBox="1">
            <a:spLocks/>
          </p:cNvSpPr>
          <p:nvPr/>
        </p:nvSpPr>
        <p:spPr>
          <a:xfrm>
            <a:off x="2659789" y="3576155"/>
            <a:ext cx="1209994" cy="470117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A</a:t>
            </a:r>
            <a:r>
              <a:rPr lang="en-US" baseline="-25000" dirty="0"/>
              <a:t>1</a:t>
            </a:r>
          </a:p>
        </p:txBody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4164624" y="3570602"/>
            <a:ext cx="1209994" cy="470117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08712" y="5872462"/>
            <a:ext cx="4219663" cy="59561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208712" y="5276844"/>
            <a:ext cx="4219663" cy="59561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 (Host OS)</a:t>
            </a:r>
          </a:p>
        </p:txBody>
      </p:sp>
      <p:sp>
        <p:nvSpPr>
          <p:cNvPr id="23" name="Content Placeholder 9"/>
          <p:cNvSpPr txBox="1">
            <a:spLocks/>
          </p:cNvSpPr>
          <p:nvPr/>
        </p:nvSpPr>
        <p:spPr>
          <a:xfrm>
            <a:off x="6208712" y="4230329"/>
            <a:ext cx="561205" cy="1040404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A</a:t>
            </a:r>
          </a:p>
        </p:txBody>
      </p:sp>
      <p:sp>
        <p:nvSpPr>
          <p:cNvPr id="26" name="Content Placeholder 9"/>
          <p:cNvSpPr txBox="1">
            <a:spLocks/>
          </p:cNvSpPr>
          <p:nvPr/>
        </p:nvSpPr>
        <p:spPr>
          <a:xfrm>
            <a:off x="6786851" y="4230329"/>
            <a:ext cx="561205" cy="1040404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A</a:t>
            </a:r>
            <a:r>
              <a:rPr lang="en-US" baseline="-25000" dirty="0"/>
              <a:t>1</a:t>
            </a:r>
          </a:p>
        </p:txBody>
      </p:sp>
      <p:sp>
        <p:nvSpPr>
          <p:cNvPr id="31" name="Content Placeholder 9"/>
          <p:cNvSpPr txBox="1">
            <a:spLocks/>
          </p:cNvSpPr>
          <p:nvPr/>
        </p:nvSpPr>
        <p:spPr>
          <a:xfrm>
            <a:off x="7364990" y="4230329"/>
            <a:ext cx="561205" cy="1040404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A</a:t>
            </a:r>
            <a:r>
              <a:rPr lang="en-US" baseline="-25000" dirty="0"/>
              <a:t>2</a:t>
            </a:r>
          </a:p>
        </p:txBody>
      </p:sp>
      <p:sp>
        <p:nvSpPr>
          <p:cNvPr id="33" name="Content Placeholder 9"/>
          <p:cNvSpPr txBox="1">
            <a:spLocks/>
          </p:cNvSpPr>
          <p:nvPr/>
        </p:nvSpPr>
        <p:spPr>
          <a:xfrm>
            <a:off x="7943129" y="4230329"/>
            <a:ext cx="561205" cy="1040404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A</a:t>
            </a:r>
            <a:r>
              <a:rPr lang="en-US" baseline="-25000" dirty="0"/>
              <a:t>3</a:t>
            </a:r>
          </a:p>
        </p:txBody>
      </p:sp>
      <p:sp>
        <p:nvSpPr>
          <p:cNvPr id="34" name="Content Placeholder 9"/>
          <p:cNvSpPr txBox="1">
            <a:spLocks/>
          </p:cNvSpPr>
          <p:nvPr/>
        </p:nvSpPr>
        <p:spPr>
          <a:xfrm>
            <a:off x="8521268" y="4230329"/>
            <a:ext cx="561205" cy="1040404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B</a:t>
            </a:r>
            <a:endParaRPr lang="en-US" baseline="-25000" dirty="0"/>
          </a:p>
        </p:txBody>
      </p:sp>
      <p:sp>
        <p:nvSpPr>
          <p:cNvPr id="35" name="Content Placeholder 9"/>
          <p:cNvSpPr txBox="1">
            <a:spLocks/>
          </p:cNvSpPr>
          <p:nvPr/>
        </p:nvSpPr>
        <p:spPr>
          <a:xfrm>
            <a:off x="9099407" y="4230329"/>
            <a:ext cx="561205" cy="1040404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B</a:t>
            </a:r>
            <a:r>
              <a:rPr lang="en-US" baseline="-25000" dirty="0"/>
              <a:t>1</a:t>
            </a:r>
          </a:p>
        </p:txBody>
      </p:sp>
      <p:sp>
        <p:nvSpPr>
          <p:cNvPr id="36" name="Content Placeholder 9"/>
          <p:cNvSpPr txBox="1">
            <a:spLocks/>
          </p:cNvSpPr>
          <p:nvPr/>
        </p:nvSpPr>
        <p:spPr>
          <a:xfrm>
            <a:off x="9684885" y="4230329"/>
            <a:ext cx="561205" cy="1040404"/>
          </a:xfrm>
          <a:prstGeom prst="rect">
            <a:avLst/>
          </a:prstGeom>
          <a:solidFill>
            <a:srgbClr val="00B0F0"/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Docker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472101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C1B5-5BED-4A5A-BC80-F06B60071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ReplicaSet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04C106-442B-4674-8E53-BD0E9E62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5962FF7E-46B1-4439-8496-9F899326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633" y="2457451"/>
            <a:ext cx="1933222" cy="3714749"/>
          </a:xfrm>
          <a:prstGeom prst="rect">
            <a:avLst/>
          </a:prstGeom>
        </p:spPr>
      </p:pic>
      <p:pic>
        <p:nvPicPr>
          <p:cNvPr id="4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4992F2-5B06-4C1D-8543-CEB41039A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06" y="4150961"/>
            <a:ext cx="477309" cy="465314"/>
          </a:xfrm>
          <a:prstGeom prst="rect">
            <a:avLst/>
          </a:prstGeom>
        </p:spPr>
      </p:pic>
      <p:pic>
        <p:nvPicPr>
          <p:cNvPr id="4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8BC0E66-C419-4405-86FF-AD0FB985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2" y="4150960"/>
            <a:ext cx="477309" cy="465314"/>
          </a:xfrm>
          <a:prstGeom prst="rect">
            <a:avLst/>
          </a:prstGeom>
        </p:spPr>
      </p:pic>
      <p:pic>
        <p:nvPicPr>
          <p:cNvPr id="4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100FD5D9-60C8-4FAB-A4A7-3C444D15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05" y="4676601"/>
            <a:ext cx="477309" cy="465314"/>
          </a:xfrm>
          <a:prstGeom prst="rect">
            <a:avLst/>
          </a:prstGeom>
        </p:spPr>
      </p:pic>
      <p:pic>
        <p:nvPicPr>
          <p:cNvPr id="5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7A3C554-4667-4724-B001-3CD53714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2" y="4676600"/>
            <a:ext cx="477309" cy="465314"/>
          </a:xfrm>
          <a:prstGeom prst="rect">
            <a:avLst/>
          </a:prstGeom>
        </p:spPr>
      </p:pic>
      <p:pic>
        <p:nvPicPr>
          <p:cNvPr id="5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766B9C1-635F-4BD2-A8E7-C1086D0BE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32" y="5209295"/>
            <a:ext cx="477309" cy="465314"/>
          </a:xfrm>
          <a:prstGeom prst="rect">
            <a:avLst/>
          </a:prstGeom>
        </p:spPr>
      </p:pic>
      <p:pic>
        <p:nvPicPr>
          <p:cNvPr id="5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111E83D-BC9D-4E0A-A109-B89A8341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169" y="5209294"/>
            <a:ext cx="477309" cy="465314"/>
          </a:xfrm>
          <a:prstGeom prst="rect">
            <a:avLst/>
          </a:prstGeom>
        </p:spPr>
      </p:pic>
      <p:pic>
        <p:nvPicPr>
          <p:cNvPr id="53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D4F387EA-A487-4162-A7BD-97C77D272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993" y="2439812"/>
            <a:ext cx="1933222" cy="3714749"/>
          </a:xfrm>
          <a:prstGeom prst="rect">
            <a:avLst/>
          </a:prstGeom>
        </p:spPr>
      </p:pic>
      <p:pic>
        <p:nvPicPr>
          <p:cNvPr id="5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23DBF35-6189-4B54-A626-4E935A84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66" y="4133322"/>
            <a:ext cx="477309" cy="465314"/>
          </a:xfrm>
          <a:prstGeom prst="rect">
            <a:avLst/>
          </a:prstGeom>
        </p:spPr>
      </p:pic>
      <p:pic>
        <p:nvPicPr>
          <p:cNvPr id="5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D1D2D3C-B95C-4C92-9A7F-07F97322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002" y="4133319"/>
            <a:ext cx="477309" cy="465314"/>
          </a:xfrm>
          <a:prstGeom prst="rect">
            <a:avLst/>
          </a:prstGeom>
        </p:spPr>
      </p:pic>
      <p:pic>
        <p:nvPicPr>
          <p:cNvPr id="5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D991411-4FB4-4FF9-9AEE-D65EC1386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366" y="4658962"/>
            <a:ext cx="477309" cy="465314"/>
          </a:xfrm>
          <a:prstGeom prst="rect">
            <a:avLst/>
          </a:prstGeom>
        </p:spPr>
      </p:pic>
      <p:pic>
        <p:nvPicPr>
          <p:cNvPr id="57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9D2827A-5735-40E4-A8CF-1A43BC27D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002" y="4658960"/>
            <a:ext cx="477309" cy="465314"/>
          </a:xfrm>
          <a:prstGeom prst="rect">
            <a:avLst/>
          </a:prstGeom>
        </p:spPr>
      </p:pic>
      <p:pic>
        <p:nvPicPr>
          <p:cNvPr id="5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839DB2FB-3F83-4C3E-B5C0-9585F2E1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892" y="5191656"/>
            <a:ext cx="477309" cy="465314"/>
          </a:xfrm>
          <a:prstGeom prst="rect">
            <a:avLst/>
          </a:prstGeom>
        </p:spPr>
      </p:pic>
      <p:pic>
        <p:nvPicPr>
          <p:cNvPr id="5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CF182B1-D869-4411-B508-1295B810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29" y="5191655"/>
            <a:ext cx="477309" cy="46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393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9E188-2A1F-4B2F-B70C-CD1FBC50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51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6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B557-DD81-4D5B-993D-56B506C47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52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  <p:pic>
        <p:nvPicPr>
          <p:cNvPr id="1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54018705-0208-4AD5-AA6C-88DD09474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835643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411C1C0-AD9D-4B9E-A38E-8B0424E38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1" y="4835640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54690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F8703-CA2C-413B-A584-70298B12D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53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452297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B3AF5-DF1E-4C0E-B8EB-358542184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54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543208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29B48C02-288D-414A-B6A0-554A872A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51" y="1199442"/>
            <a:ext cx="2577629" cy="4952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503C1-D0D8-4306-B010-47C16356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19A09-F3AA-4442-A0FE-8692A222D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7E42A-4B7C-415D-A6DD-BA801758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55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DC64B43-7DE7-4A75-A499-1D14E64B5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3" y="3443345"/>
            <a:ext cx="636412" cy="620419"/>
          </a:xfrm>
          <a:prstGeom prst="rect">
            <a:avLst/>
          </a:prstGeom>
        </p:spPr>
      </p:pic>
      <p:pic>
        <p:nvPicPr>
          <p:cNvPr id="1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70412555-5C0F-4AE0-B64A-E2E042A9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3443344"/>
            <a:ext cx="636412" cy="620419"/>
          </a:xfrm>
          <a:prstGeom prst="rect">
            <a:avLst/>
          </a:prstGeom>
        </p:spPr>
      </p:pic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739F470-2B3C-47BA-AC1A-5289E4FD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682" y="4144199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66E5090-32F0-4B3D-AE7C-19406678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533" y="4144196"/>
            <a:ext cx="636412" cy="6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755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Services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Define a DNS entry that can be used to refer to a group of pods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Provide a consistent endpoint for the group of pods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Different types: </a:t>
            </a:r>
            <a:r>
              <a:rPr lang="en-US" sz="3200" dirty="0" err="1"/>
              <a:t>nodePort</a:t>
            </a:r>
            <a:r>
              <a:rPr lang="en-US" sz="3200" dirty="0"/>
              <a:t>, </a:t>
            </a:r>
            <a:r>
              <a:rPr lang="en-US" sz="3200" dirty="0" err="1"/>
              <a:t>clusterIP</a:t>
            </a:r>
            <a:r>
              <a:rPr lang="en-US" sz="3200" dirty="0"/>
              <a:t>, </a:t>
            </a:r>
            <a:r>
              <a:rPr lang="en-US" sz="3200" dirty="0" err="1"/>
              <a:t>loadbalancer</a:t>
            </a:r>
            <a:endParaRPr dirty="0"/>
          </a:p>
          <a:p>
            <a:pPr>
              <a:buSzPct val="25000"/>
            </a:pP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56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2058"/>
            <a:ext cx="10058400" cy="1609344"/>
          </a:xfrm>
        </p:spPr>
        <p:txBody>
          <a:bodyPr/>
          <a:lstStyle/>
          <a:p>
            <a:r>
              <a:rPr lang="en-US" dirty="0"/>
              <a:t>Services (Node Port)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134AA9-0635-4CDD-B698-452034FA4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57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243570" y="1845733"/>
            <a:ext cx="1560836" cy="235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854200" y="1412053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192.168.0.[1-3]:32000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885" y="4140199"/>
            <a:ext cx="562811" cy="562811"/>
          </a:xfrm>
          <a:prstGeom prst="rect">
            <a:avLst/>
          </a:prstGeom>
        </p:spPr>
      </p:pic>
      <p:pic>
        <p:nvPicPr>
          <p:cNvPr id="29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3DF3A2EC-A769-4732-920A-6956F279B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305" y="4140197"/>
            <a:ext cx="562811" cy="562811"/>
          </a:xfrm>
          <a:prstGeom prst="rect">
            <a:avLst/>
          </a:prstGeom>
        </p:spPr>
      </p:pic>
      <p:pic>
        <p:nvPicPr>
          <p:cNvPr id="30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C0E2B8B9-2158-450E-B017-0DBB03DA5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1517" y="4140199"/>
            <a:ext cx="562811" cy="56281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C45904-85CA-4B43-A019-D20AEEB25F7C}"/>
              </a:ext>
            </a:extLst>
          </p:cNvPr>
          <p:cNvCxnSpPr>
            <a:cxnSpLocks/>
          </p:cNvCxnSpPr>
          <p:nvPr/>
        </p:nvCxnSpPr>
        <p:spPr>
          <a:xfrm>
            <a:off x="2297043" y="1919257"/>
            <a:ext cx="3746572" cy="236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C52E4C-3DE2-48AF-BC4D-1B4CE785E40F}"/>
              </a:ext>
            </a:extLst>
          </p:cNvPr>
          <p:cNvCxnSpPr>
            <a:cxnSpLocks/>
          </p:cNvCxnSpPr>
          <p:nvPr/>
        </p:nvCxnSpPr>
        <p:spPr>
          <a:xfrm>
            <a:off x="2283678" y="1912575"/>
            <a:ext cx="6213044" cy="236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1286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258"/>
            <a:ext cx="10058400" cy="1609344"/>
          </a:xfrm>
        </p:spPr>
        <p:txBody>
          <a:bodyPr/>
          <a:lstStyle/>
          <a:p>
            <a:r>
              <a:rPr lang="en-US" dirty="0"/>
              <a:t>Services (Load Balancer)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142199-4D95-47C3-9834-C726FE1B3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58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123256" y="2233416"/>
            <a:ext cx="3779993" cy="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6E3D05-D9C1-4053-BF0F-34CE10EB3AC1}"/>
              </a:ext>
            </a:extLst>
          </p:cNvPr>
          <p:cNvSpPr txBox="1"/>
          <p:nvPr/>
        </p:nvSpPr>
        <p:spPr>
          <a:xfrm>
            <a:off x="1854200" y="1412053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Public IP:80</a:t>
            </a:r>
          </a:p>
        </p:txBody>
      </p:sp>
      <p:pic>
        <p:nvPicPr>
          <p:cNvPr id="5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6959993C-874D-4BB6-ABAD-1FFC5E991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1569" y="1894304"/>
            <a:ext cx="562811" cy="56281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A39D3C-22F9-4B9E-8FED-49E5D3D41AAA}"/>
              </a:ext>
            </a:extLst>
          </p:cNvPr>
          <p:cNvCxnSpPr>
            <a:cxnSpLocks/>
          </p:cNvCxnSpPr>
          <p:nvPr/>
        </p:nvCxnSpPr>
        <p:spPr>
          <a:xfrm>
            <a:off x="6494729" y="2226731"/>
            <a:ext cx="2215889" cy="2748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9BD599-96A9-4104-877A-617B75340EFB}"/>
              </a:ext>
            </a:extLst>
          </p:cNvPr>
          <p:cNvCxnSpPr>
            <a:cxnSpLocks/>
          </p:cNvCxnSpPr>
          <p:nvPr/>
        </p:nvCxnSpPr>
        <p:spPr>
          <a:xfrm flipH="1">
            <a:off x="6244143" y="2467362"/>
            <a:ext cx="3268" cy="143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52FA1C-746D-4F27-AF84-1BB305A337E8}"/>
              </a:ext>
            </a:extLst>
          </p:cNvPr>
          <p:cNvCxnSpPr>
            <a:cxnSpLocks/>
          </p:cNvCxnSpPr>
          <p:nvPr/>
        </p:nvCxnSpPr>
        <p:spPr>
          <a:xfrm flipH="1">
            <a:off x="3737564" y="2260150"/>
            <a:ext cx="2209056" cy="2468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2151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Config Maps &amp; Secrets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Allow storing of arbitrary configuration values and files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Exposed in pods as either environment variables or as local storage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Decoupled storage of configuration from pod spec</a:t>
            </a:r>
          </a:p>
          <a:p>
            <a:pPr>
              <a:buSzPct val="25000"/>
            </a:pPr>
            <a:endParaRPr dirty="0"/>
          </a:p>
        </p:txBody>
      </p:sp>
      <p:sp>
        <p:nvSpPr>
          <p:cNvPr id="122" name="Shape 1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59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are not VMs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293107"/>
            <a:ext cx="4825157" cy="576262"/>
          </a:xfrm>
        </p:spPr>
        <p:txBody>
          <a:bodyPr/>
          <a:lstStyle/>
          <a:p>
            <a:r>
              <a:rPr lang="en-US" dirty="0"/>
              <a:t>VM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293107"/>
            <a:ext cx="4825159" cy="576262"/>
          </a:xfrm>
        </p:spPr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1154955" y="5886403"/>
            <a:ext cx="4219663" cy="59561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4955" y="5270733"/>
            <a:ext cx="4219663" cy="59561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1154955" y="4054660"/>
            <a:ext cx="1209994" cy="120768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dirty="0"/>
              <a:t>Windows Server Guest OS</a:t>
            </a:r>
          </a:p>
        </p:txBody>
      </p:sp>
      <p:sp>
        <p:nvSpPr>
          <p:cNvPr id="12" name="Content Placeholder 9"/>
          <p:cNvSpPr txBox="1">
            <a:spLocks/>
          </p:cNvSpPr>
          <p:nvPr/>
        </p:nvSpPr>
        <p:spPr>
          <a:xfrm>
            <a:off x="2659789" y="4054660"/>
            <a:ext cx="1209994" cy="1224461"/>
          </a:xfrm>
          <a:prstGeom prst="rect">
            <a:avLst/>
          </a:prstGeom>
          <a:solidFill>
            <a:srgbClr val="002060"/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Windows Server Guest OS</a:t>
            </a:r>
          </a:p>
        </p:txBody>
      </p:sp>
      <p:sp>
        <p:nvSpPr>
          <p:cNvPr id="13" name="Content Placeholder 9"/>
          <p:cNvSpPr txBox="1">
            <a:spLocks/>
          </p:cNvSpPr>
          <p:nvPr/>
        </p:nvSpPr>
        <p:spPr>
          <a:xfrm>
            <a:off x="4164624" y="4054660"/>
            <a:ext cx="1209994" cy="1224461"/>
          </a:xfrm>
          <a:prstGeom prst="rect">
            <a:avLst/>
          </a:prstGeom>
          <a:solidFill>
            <a:srgbClr val="002060"/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Windows Server Guest OS</a:t>
            </a:r>
          </a:p>
        </p:txBody>
      </p:sp>
      <p:sp>
        <p:nvSpPr>
          <p:cNvPr id="14" name="Content Placeholder 9"/>
          <p:cNvSpPr txBox="1">
            <a:spLocks/>
          </p:cNvSpPr>
          <p:nvPr/>
        </p:nvSpPr>
        <p:spPr>
          <a:xfrm>
            <a:off x="1154954" y="3584543"/>
            <a:ext cx="1209994" cy="470117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A</a:t>
            </a:r>
          </a:p>
        </p:txBody>
      </p:sp>
      <p:sp>
        <p:nvSpPr>
          <p:cNvPr id="15" name="Content Placeholder 9"/>
          <p:cNvSpPr txBox="1">
            <a:spLocks/>
          </p:cNvSpPr>
          <p:nvPr/>
        </p:nvSpPr>
        <p:spPr>
          <a:xfrm>
            <a:off x="2659789" y="3576155"/>
            <a:ext cx="1209994" cy="470117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A</a:t>
            </a:r>
            <a:r>
              <a:rPr lang="en-US" baseline="-25000" dirty="0"/>
              <a:t>1</a:t>
            </a:r>
          </a:p>
        </p:txBody>
      </p:sp>
      <p:sp>
        <p:nvSpPr>
          <p:cNvPr id="16" name="Content Placeholder 9"/>
          <p:cNvSpPr txBox="1">
            <a:spLocks/>
          </p:cNvSpPr>
          <p:nvPr/>
        </p:nvSpPr>
        <p:spPr>
          <a:xfrm>
            <a:off x="4164624" y="3570602"/>
            <a:ext cx="1209994" cy="470117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905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App 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208712" y="5872462"/>
            <a:ext cx="4219663" cy="59561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204828" y="3610799"/>
            <a:ext cx="1232323" cy="1651546"/>
            <a:chOff x="6208712" y="4230329"/>
            <a:chExt cx="4219663" cy="1642133"/>
          </a:xfrm>
        </p:grpSpPr>
        <p:sp>
          <p:nvSpPr>
            <p:cNvPr id="18" name="Rectangle 17"/>
            <p:cNvSpPr/>
            <p:nvPr/>
          </p:nvSpPr>
          <p:spPr>
            <a:xfrm>
              <a:off x="6208712" y="5276844"/>
              <a:ext cx="4219663" cy="59561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Windows Server (Host OS)</a:t>
              </a:r>
            </a:p>
          </p:txBody>
        </p:sp>
        <p:sp>
          <p:nvSpPr>
            <p:cNvPr id="23" name="Content Placeholder 9"/>
            <p:cNvSpPr txBox="1">
              <a:spLocks/>
            </p:cNvSpPr>
            <p:nvPr/>
          </p:nvSpPr>
          <p:spPr>
            <a:xfrm>
              <a:off x="6208712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</a:p>
          </p:txBody>
        </p:sp>
        <p:sp>
          <p:nvSpPr>
            <p:cNvPr id="26" name="Content Placeholder 9"/>
            <p:cNvSpPr txBox="1">
              <a:spLocks/>
            </p:cNvSpPr>
            <p:nvPr/>
          </p:nvSpPr>
          <p:spPr>
            <a:xfrm>
              <a:off x="6786851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  <a:r>
                <a:rPr lang="en-US" sz="1050" baseline="-25000" dirty="0"/>
                <a:t>1</a:t>
              </a:r>
            </a:p>
          </p:txBody>
        </p:sp>
        <p:sp>
          <p:nvSpPr>
            <p:cNvPr id="31" name="Content Placeholder 9"/>
            <p:cNvSpPr txBox="1">
              <a:spLocks/>
            </p:cNvSpPr>
            <p:nvPr/>
          </p:nvSpPr>
          <p:spPr>
            <a:xfrm>
              <a:off x="7364990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  <a:r>
                <a:rPr lang="en-US" sz="1050" baseline="-25000" dirty="0"/>
                <a:t>2</a:t>
              </a:r>
            </a:p>
          </p:txBody>
        </p:sp>
        <p:sp>
          <p:nvSpPr>
            <p:cNvPr id="33" name="Content Placeholder 9"/>
            <p:cNvSpPr txBox="1">
              <a:spLocks/>
            </p:cNvSpPr>
            <p:nvPr/>
          </p:nvSpPr>
          <p:spPr>
            <a:xfrm>
              <a:off x="7943129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  <a:r>
                <a:rPr lang="en-US" sz="1050" baseline="-25000" dirty="0"/>
                <a:t>3</a:t>
              </a:r>
            </a:p>
          </p:txBody>
        </p:sp>
        <p:sp>
          <p:nvSpPr>
            <p:cNvPr id="34" name="Content Placeholder 9"/>
            <p:cNvSpPr txBox="1">
              <a:spLocks/>
            </p:cNvSpPr>
            <p:nvPr/>
          </p:nvSpPr>
          <p:spPr>
            <a:xfrm>
              <a:off x="8521268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B</a:t>
              </a:r>
              <a:endParaRPr lang="en-US" sz="1050" baseline="-25000" dirty="0"/>
            </a:p>
          </p:txBody>
        </p:sp>
        <p:sp>
          <p:nvSpPr>
            <p:cNvPr id="35" name="Content Placeholder 9"/>
            <p:cNvSpPr txBox="1">
              <a:spLocks/>
            </p:cNvSpPr>
            <p:nvPr/>
          </p:nvSpPr>
          <p:spPr>
            <a:xfrm>
              <a:off x="9099407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B</a:t>
              </a:r>
              <a:r>
                <a:rPr lang="en-US" sz="1050" baseline="-25000" dirty="0"/>
                <a:t>1</a:t>
              </a:r>
            </a:p>
          </p:txBody>
        </p:sp>
        <p:sp>
          <p:nvSpPr>
            <p:cNvPr id="36" name="Content Placeholder 9"/>
            <p:cNvSpPr txBox="1">
              <a:spLocks/>
            </p:cNvSpPr>
            <p:nvPr/>
          </p:nvSpPr>
          <p:spPr>
            <a:xfrm>
              <a:off x="9684885" y="4230329"/>
              <a:ext cx="561205" cy="1040404"/>
            </a:xfrm>
            <a:prstGeom prst="rect">
              <a:avLst/>
            </a:prstGeom>
            <a:solidFill>
              <a:srgbClr val="00B0F0"/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Docker</a:t>
              </a:r>
              <a:endParaRPr lang="en-US" sz="1050" baseline="-25000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6204828" y="5262345"/>
            <a:ext cx="4219663" cy="59561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 (Type 1)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697518" y="3610799"/>
            <a:ext cx="1232323" cy="1651546"/>
            <a:chOff x="6208712" y="4230329"/>
            <a:chExt cx="4219663" cy="1642133"/>
          </a:xfrm>
        </p:grpSpPr>
        <p:sp>
          <p:nvSpPr>
            <p:cNvPr id="27" name="Rectangle 26"/>
            <p:cNvSpPr/>
            <p:nvPr/>
          </p:nvSpPr>
          <p:spPr>
            <a:xfrm>
              <a:off x="6208712" y="5276844"/>
              <a:ext cx="4219663" cy="59561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Windows Server (Host OS)</a:t>
              </a:r>
            </a:p>
          </p:txBody>
        </p:sp>
        <p:sp>
          <p:nvSpPr>
            <p:cNvPr id="28" name="Content Placeholder 9"/>
            <p:cNvSpPr txBox="1">
              <a:spLocks/>
            </p:cNvSpPr>
            <p:nvPr/>
          </p:nvSpPr>
          <p:spPr>
            <a:xfrm>
              <a:off x="6208712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</a:p>
          </p:txBody>
        </p:sp>
        <p:sp>
          <p:nvSpPr>
            <p:cNvPr id="29" name="Content Placeholder 9"/>
            <p:cNvSpPr txBox="1">
              <a:spLocks/>
            </p:cNvSpPr>
            <p:nvPr/>
          </p:nvSpPr>
          <p:spPr>
            <a:xfrm>
              <a:off x="6786851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  <a:r>
                <a:rPr lang="en-US" sz="1050" baseline="-25000" dirty="0"/>
                <a:t>1</a:t>
              </a:r>
            </a:p>
          </p:txBody>
        </p:sp>
        <p:sp>
          <p:nvSpPr>
            <p:cNvPr id="30" name="Content Placeholder 9"/>
            <p:cNvSpPr txBox="1">
              <a:spLocks/>
            </p:cNvSpPr>
            <p:nvPr/>
          </p:nvSpPr>
          <p:spPr>
            <a:xfrm>
              <a:off x="7364990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  <a:r>
                <a:rPr lang="en-US" sz="1050" baseline="-25000" dirty="0"/>
                <a:t>2</a:t>
              </a:r>
            </a:p>
          </p:txBody>
        </p:sp>
        <p:sp>
          <p:nvSpPr>
            <p:cNvPr id="32" name="Content Placeholder 9"/>
            <p:cNvSpPr txBox="1">
              <a:spLocks/>
            </p:cNvSpPr>
            <p:nvPr/>
          </p:nvSpPr>
          <p:spPr>
            <a:xfrm>
              <a:off x="7943129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  <a:r>
                <a:rPr lang="en-US" sz="1050" baseline="-25000" dirty="0"/>
                <a:t>3</a:t>
              </a:r>
            </a:p>
          </p:txBody>
        </p:sp>
        <p:sp>
          <p:nvSpPr>
            <p:cNvPr id="37" name="Content Placeholder 9"/>
            <p:cNvSpPr txBox="1">
              <a:spLocks/>
            </p:cNvSpPr>
            <p:nvPr/>
          </p:nvSpPr>
          <p:spPr>
            <a:xfrm>
              <a:off x="8521268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B</a:t>
              </a:r>
              <a:endParaRPr lang="en-US" sz="1050" baseline="-25000" dirty="0"/>
            </a:p>
          </p:txBody>
        </p:sp>
        <p:sp>
          <p:nvSpPr>
            <p:cNvPr id="38" name="Content Placeholder 9"/>
            <p:cNvSpPr txBox="1">
              <a:spLocks/>
            </p:cNvSpPr>
            <p:nvPr/>
          </p:nvSpPr>
          <p:spPr>
            <a:xfrm>
              <a:off x="9099407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B</a:t>
              </a:r>
              <a:r>
                <a:rPr lang="en-US" sz="1050" baseline="-25000" dirty="0"/>
                <a:t>1</a:t>
              </a:r>
            </a:p>
          </p:txBody>
        </p:sp>
        <p:sp>
          <p:nvSpPr>
            <p:cNvPr id="39" name="Content Placeholder 9"/>
            <p:cNvSpPr txBox="1">
              <a:spLocks/>
            </p:cNvSpPr>
            <p:nvPr/>
          </p:nvSpPr>
          <p:spPr>
            <a:xfrm>
              <a:off x="9684885" y="4230329"/>
              <a:ext cx="561205" cy="1040404"/>
            </a:xfrm>
            <a:prstGeom prst="rect">
              <a:avLst/>
            </a:prstGeom>
            <a:solidFill>
              <a:srgbClr val="00B0F0"/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Docker</a:t>
              </a:r>
              <a:endParaRPr lang="en-US" sz="1050" baseline="-250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190208" y="3610799"/>
            <a:ext cx="1232323" cy="1651546"/>
            <a:chOff x="6208712" y="4230329"/>
            <a:chExt cx="4219663" cy="1642133"/>
          </a:xfrm>
        </p:grpSpPr>
        <p:sp>
          <p:nvSpPr>
            <p:cNvPr id="41" name="Rectangle 40"/>
            <p:cNvSpPr/>
            <p:nvPr/>
          </p:nvSpPr>
          <p:spPr>
            <a:xfrm>
              <a:off x="6208712" y="5276844"/>
              <a:ext cx="4219663" cy="59561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Windows Server (Host OS)</a:t>
              </a:r>
            </a:p>
          </p:txBody>
        </p:sp>
        <p:sp>
          <p:nvSpPr>
            <p:cNvPr id="42" name="Content Placeholder 9"/>
            <p:cNvSpPr txBox="1">
              <a:spLocks/>
            </p:cNvSpPr>
            <p:nvPr/>
          </p:nvSpPr>
          <p:spPr>
            <a:xfrm>
              <a:off x="6208712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</a:p>
          </p:txBody>
        </p:sp>
        <p:sp>
          <p:nvSpPr>
            <p:cNvPr id="43" name="Content Placeholder 9"/>
            <p:cNvSpPr txBox="1">
              <a:spLocks/>
            </p:cNvSpPr>
            <p:nvPr/>
          </p:nvSpPr>
          <p:spPr>
            <a:xfrm>
              <a:off x="6786851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  <a:r>
                <a:rPr lang="en-US" sz="1050" baseline="-25000" dirty="0"/>
                <a:t>1</a:t>
              </a:r>
            </a:p>
          </p:txBody>
        </p:sp>
        <p:sp>
          <p:nvSpPr>
            <p:cNvPr id="44" name="Content Placeholder 9"/>
            <p:cNvSpPr txBox="1">
              <a:spLocks/>
            </p:cNvSpPr>
            <p:nvPr/>
          </p:nvSpPr>
          <p:spPr>
            <a:xfrm>
              <a:off x="7364990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  <a:r>
                <a:rPr lang="en-US" sz="1050" baseline="-25000" dirty="0"/>
                <a:t>2</a:t>
              </a:r>
            </a:p>
          </p:txBody>
        </p:sp>
        <p:sp>
          <p:nvSpPr>
            <p:cNvPr id="45" name="Content Placeholder 9"/>
            <p:cNvSpPr txBox="1">
              <a:spLocks/>
            </p:cNvSpPr>
            <p:nvPr/>
          </p:nvSpPr>
          <p:spPr>
            <a:xfrm>
              <a:off x="7943129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A</a:t>
              </a:r>
              <a:r>
                <a:rPr lang="en-US" sz="1050" baseline="-25000" dirty="0"/>
                <a:t>3</a:t>
              </a:r>
            </a:p>
          </p:txBody>
        </p:sp>
        <p:sp>
          <p:nvSpPr>
            <p:cNvPr id="46" name="Content Placeholder 9"/>
            <p:cNvSpPr txBox="1">
              <a:spLocks/>
            </p:cNvSpPr>
            <p:nvPr/>
          </p:nvSpPr>
          <p:spPr>
            <a:xfrm>
              <a:off x="8521268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B</a:t>
              </a:r>
              <a:endParaRPr lang="en-US" sz="1050" baseline="-25000" dirty="0"/>
            </a:p>
          </p:txBody>
        </p:sp>
        <p:sp>
          <p:nvSpPr>
            <p:cNvPr id="47" name="Content Placeholder 9"/>
            <p:cNvSpPr txBox="1">
              <a:spLocks/>
            </p:cNvSpPr>
            <p:nvPr/>
          </p:nvSpPr>
          <p:spPr>
            <a:xfrm>
              <a:off x="9099407" y="4230329"/>
              <a:ext cx="561205" cy="104040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App B</a:t>
              </a:r>
              <a:r>
                <a:rPr lang="en-US" sz="1050" baseline="-25000" dirty="0"/>
                <a:t>1</a:t>
              </a:r>
            </a:p>
          </p:txBody>
        </p:sp>
        <p:sp>
          <p:nvSpPr>
            <p:cNvPr id="48" name="Content Placeholder 9"/>
            <p:cNvSpPr txBox="1">
              <a:spLocks/>
            </p:cNvSpPr>
            <p:nvPr/>
          </p:nvSpPr>
          <p:spPr>
            <a:xfrm>
              <a:off x="9684885" y="4230329"/>
              <a:ext cx="561205" cy="1040404"/>
            </a:xfrm>
            <a:prstGeom prst="rect">
              <a:avLst/>
            </a:prstGeom>
            <a:solidFill>
              <a:srgbClr val="00B0F0"/>
            </a:solidFill>
            <a:ln w="19050" cap="rnd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Wingdings 3" charset="2"/>
                <a:buNone/>
              </a:pPr>
              <a:r>
                <a:rPr lang="en-US" sz="1050" dirty="0"/>
                <a:t>Docker</a:t>
              </a:r>
              <a:endParaRPr lang="en-US" sz="105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92724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B80F87D-728C-46CF-9FD4-840C82054151}"/>
              </a:ext>
            </a:extLst>
          </p:cNvPr>
          <p:cNvSpPr txBox="1"/>
          <p:nvPr/>
        </p:nvSpPr>
        <p:spPr>
          <a:xfrm>
            <a:off x="8093489" y="1466360"/>
            <a:ext cx="4358705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prod-config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prod-stuff </a:t>
            </a:r>
          </a:p>
          <a:p>
            <a:r>
              <a:rPr lang="en-US" sz="2400" dirty="0"/>
              <a:t>  Item2: more prod stuff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0FBE7-46F6-4C33-B5C6-754804D52566}"/>
              </a:ext>
            </a:extLst>
          </p:cNvPr>
          <p:cNvSpPr txBox="1"/>
          <p:nvPr/>
        </p:nvSpPr>
        <p:spPr>
          <a:xfrm>
            <a:off x="4108672" y="1466360"/>
            <a:ext cx="3980298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</a:t>
            </a:r>
            <a:r>
              <a:rPr lang="en-US" sz="2400" dirty="0" err="1"/>
              <a:t>qa</a:t>
            </a:r>
            <a:r>
              <a:rPr lang="en-US" sz="2400" dirty="0"/>
              <a:t>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</a:t>
            </a:r>
            <a:r>
              <a:rPr lang="en-US" sz="2400" dirty="0" err="1"/>
              <a:t>qa</a:t>
            </a:r>
            <a:r>
              <a:rPr lang="en-US" sz="2400" dirty="0"/>
              <a:t>-stuff </a:t>
            </a:r>
          </a:p>
          <a:p>
            <a:r>
              <a:rPr lang="en-US" sz="2400" dirty="0"/>
              <a:t>  Item2: more </a:t>
            </a:r>
            <a:r>
              <a:rPr lang="en-US" sz="2400" dirty="0" err="1"/>
              <a:t>qa</a:t>
            </a:r>
            <a:r>
              <a:rPr lang="en-US" sz="2400" dirty="0"/>
              <a:t> stuff</a:t>
            </a: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6B182-DEF3-4608-B16F-016FD90C8B46}"/>
              </a:ext>
            </a:extLst>
          </p:cNvPr>
          <p:cNvSpPr txBox="1"/>
          <p:nvPr/>
        </p:nvSpPr>
        <p:spPr>
          <a:xfrm>
            <a:off x="-61127" y="1466361"/>
            <a:ext cx="3980298" cy="344709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/>
              <a:t>apiVersion</a:t>
            </a:r>
            <a:r>
              <a:rPr lang="en-US" sz="2400" dirty="0"/>
              <a:t>: v1 </a:t>
            </a:r>
          </a:p>
          <a:p>
            <a:r>
              <a:rPr lang="en-US" sz="2400" dirty="0"/>
              <a:t>kind: </a:t>
            </a:r>
            <a:r>
              <a:rPr lang="en-US" sz="2400" dirty="0" err="1"/>
              <a:t>ConfigMap</a:t>
            </a:r>
            <a:r>
              <a:rPr lang="en-US" sz="2400" dirty="0"/>
              <a:t> </a:t>
            </a:r>
          </a:p>
          <a:p>
            <a:r>
              <a:rPr lang="en-US" sz="2400" dirty="0"/>
              <a:t>metadata: </a:t>
            </a:r>
          </a:p>
          <a:p>
            <a:r>
              <a:rPr lang="en-US" sz="2400" dirty="0"/>
              <a:t>  name: dev-config </a:t>
            </a:r>
          </a:p>
          <a:p>
            <a:r>
              <a:rPr lang="en-US" sz="2400" dirty="0"/>
              <a:t>  namespace: default </a:t>
            </a:r>
          </a:p>
          <a:p>
            <a:r>
              <a:rPr lang="en-US" sz="2400" dirty="0"/>
              <a:t>data: </a:t>
            </a:r>
          </a:p>
          <a:p>
            <a:r>
              <a:rPr lang="en-US" sz="2400" dirty="0"/>
              <a:t>  Item1: dev-stuff </a:t>
            </a:r>
          </a:p>
          <a:p>
            <a:r>
              <a:rPr lang="en-US" sz="2400" dirty="0"/>
              <a:t>  Item2: more dev stuff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F64E9-7971-4FFC-A8FD-7649F571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 Maps &amp; Secrets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25BC7-6824-4FF9-A14F-2236D713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60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41710193-250B-45A0-8CBA-6C11D299B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8" y="5020349"/>
            <a:ext cx="1794933" cy="1756597"/>
          </a:xfrm>
          <a:prstGeom prst="rect">
            <a:avLst/>
          </a:prstGeom>
        </p:spPr>
      </p:pic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DB6F11C-9FD8-47D4-B65F-1F11296E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827" y="5086200"/>
            <a:ext cx="1794933" cy="1756597"/>
          </a:xfrm>
          <a:prstGeom prst="rect">
            <a:avLst/>
          </a:prstGeom>
        </p:spPr>
      </p:pic>
      <p:pic>
        <p:nvPicPr>
          <p:cNvPr id="7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9BB05FA0-8C04-4A59-A317-C5E83460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238" y="5086200"/>
            <a:ext cx="1794933" cy="17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695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b" anchorCtr="0">
            <a:noAutofit/>
          </a:bodyPr>
          <a:lstStyle/>
          <a:p>
            <a:pPr>
              <a:buSzPct val="25000"/>
            </a:pPr>
            <a:r>
              <a:rPr lang="en-US" dirty="0"/>
              <a:t>Ingresses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Define how traffic outside the cluster is routed to inside the cluster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Used to expose Kubernetes services to the world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Route traffic to internal services based on factors such as host and path</a:t>
            </a:r>
          </a:p>
          <a:p>
            <a:pPr marL="609585" indent="-609585">
              <a:spcAft>
                <a:spcPts val="800"/>
              </a:spcAft>
              <a:buSzPct val="100000"/>
              <a:buFont typeface="Arial" charset="0"/>
              <a:buChar char="•"/>
            </a:pPr>
            <a:r>
              <a:rPr lang="en-US" sz="3200" dirty="0"/>
              <a:t>Ingress is usually implemented by a load balancer (Nginx, </a:t>
            </a:r>
            <a:r>
              <a:rPr lang="en-US" sz="3200" dirty="0" err="1"/>
              <a:t>HAProxy</a:t>
            </a:r>
            <a:r>
              <a:rPr lang="en-US" sz="3200" dirty="0"/>
              <a:t>, AWS ELB, </a:t>
            </a:r>
            <a:r>
              <a:rPr lang="en-US" sz="3200" dirty="0" err="1"/>
              <a:t>etc</a:t>
            </a:r>
            <a:r>
              <a:rPr lang="en-US" sz="3200" dirty="0"/>
              <a:t>…)</a:t>
            </a:r>
          </a:p>
          <a:p>
            <a:pPr>
              <a:spcBef>
                <a:spcPts val="800"/>
              </a:spcBef>
              <a:buSzPct val="25000"/>
            </a:pPr>
            <a:endParaRPr dirty="0"/>
          </a:p>
          <a:p>
            <a:pPr>
              <a:buSzPct val="25000"/>
            </a:pPr>
            <a:endParaRPr dirty="0"/>
          </a:p>
        </p:txBody>
      </p:sp>
      <p:sp>
        <p:nvSpPr>
          <p:cNvPr id="130" name="Shape 1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21900" tIns="60933" rIns="121900" bIns="60933" rtlCol="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61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5280243" y="6393001"/>
            <a:ext cx="1374800" cy="3284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r>
              <a:rPr lang="en-US" sz="1333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#rancherk8s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F34020D4-D5E8-4228-BEAC-DDFA55F8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41" y="1227667"/>
            <a:ext cx="1524000" cy="1524000"/>
          </a:xfrm>
          <a:prstGeom prst="rect">
            <a:avLst/>
          </a:prstGeom>
        </p:spPr>
      </p:pic>
      <p:pic>
        <p:nvPicPr>
          <p:cNvPr id="10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4E2F426E-B377-4D46-B716-D8DEB8C8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79" y="3325520"/>
            <a:ext cx="2577629" cy="3537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0DB97-CEB8-46E3-8889-A2A29248B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76"/>
            <a:ext cx="10058400" cy="1609344"/>
          </a:xfrm>
        </p:spPr>
        <p:txBody>
          <a:bodyPr/>
          <a:lstStyle/>
          <a:p>
            <a:r>
              <a:rPr lang="en-US" dirty="0"/>
              <a:t>Ingresses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9668F-ABDA-4110-8225-5211E07B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62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665ABE3E-DBF8-45CA-A9DD-EA205352B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610" y="4967347"/>
            <a:ext cx="636412" cy="620419"/>
          </a:xfrm>
          <a:prstGeom prst="rect">
            <a:avLst/>
          </a:prstGeom>
        </p:spPr>
      </p:pic>
      <p:pic>
        <p:nvPicPr>
          <p:cNvPr id="1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40821C1-E122-492B-A44B-2BC940F56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459" y="4967343"/>
            <a:ext cx="636412" cy="620419"/>
          </a:xfrm>
          <a:prstGeom prst="rect">
            <a:avLst/>
          </a:prstGeom>
        </p:spPr>
      </p:pic>
      <p:pic>
        <p:nvPicPr>
          <p:cNvPr id="1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3BE45BD0-67BF-49B2-9160-774F45A29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9609" y="5668199"/>
            <a:ext cx="636412" cy="620419"/>
          </a:xfrm>
          <a:prstGeom prst="rect">
            <a:avLst/>
          </a:prstGeom>
        </p:spPr>
      </p:pic>
      <p:pic>
        <p:nvPicPr>
          <p:cNvPr id="1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24C50BE6-5A08-4920-9AE2-8472CC5D1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459" y="5668196"/>
            <a:ext cx="636412" cy="620419"/>
          </a:xfrm>
          <a:prstGeom prst="rect">
            <a:avLst/>
          </a:prstGeom>
        </p:spPr>
      </p:pic>
      <p:pic>
        <p:nvPicPr>
          <p:cNvPr id="17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F46F7B2-19CE-4A1F-87F7-7A47E7175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349036"/>
            <a:ext cx="2577629" cy="3537184"/>
          </a:xfrm>
          <a:prstGeom prst="rect">
            <a:avLst/>
          </a:prstGeom>
        </p:spPr>
      </p:pic>
      <p:pic>
        <p:nvPicPr>
          <p:cNvPr id="18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45DE301D-531A-4990-8F6F-267089F45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3" y="4990863"/>
            <a:ext cx="636412" cy="620419"/>
          </a:xfrm>
          <a:prstGeom prst="rect">
            <a:avLst/>
          </a:prstGeom>
        </p:spPr>
      </p:pic>
      <p:pic>
        <p:nvPicPr>
          <p:cNvPr id="19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D00E5831-57AD-42BC-92A8-45109FA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4990860"/>
            <a:ext cx="636412" cy="620419"/>
          </a:xfrm>
          <a:prstGeom prst="rect">
            <a:avLst/>
          </a:prstGeom>
        </p:spPr>
      </p:pic>
      <p:pic>
        <p:nvPicPr>
          <p:cNvPr id="20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CB041891-81C5-44E3-B2CF-551C7EB4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830" y="5691716"/>
            <a:ext cx="636412" cy="620419"/>
          </a:xfrm>
          <a:prstGeom prst="rect">
            <a:avLst/>
          </a:prstGeom>
        </p:spPr>
      </p:pic>
      <p:pic>
        <p:nvPicPr>
          <p:cNvPr id="21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B5D13A05-B038-4083-AFD6-784C853FC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81" y="5691715"/>
            <a:ext cx="636412" cy="620419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824C4D07-4E36-4BDA-9D70-B71FB471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962" y="3320815"/>
            <a:ext cx="2577629" cy="3537184"/>
          </a:xfrm>
          <a:prstGeom prst="rect">
            <a:avLst/>
          </a:prstGeom>
        </p:spPr>
      </p:pic>
      <p:pic>
        <p:nvPicPr>
          <p:cNvPr id="2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15473FA-0670-4FE4-931B-47DDE001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4962641"/>
            <a:ext cx="636412" cy="620419"/>
          </a:xfrm>
          <a:prstGeom prst="rect">
            <a:avLst/>
          </a:prstGeom>
        </p:spPr>
      </p:pic>
      <p:pic>
        <p:nvPicPr>
          <p:cNvPr id="24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EC37497D-B3DA-49C2-8D8D-491CC1900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4962637"/>
            <a:ext cx="636412" cy="620419"/>
          </a:xfrm>
          <a:prstGeom prst="rect">
            <a:avLst/>
          </a:prstGeom>
        </p:spPr>
      </p:pic>
      <p:pic>
        <p:nvPicPr>
          <p:cNvPr id="25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0E2E54A0-42C5-46FF-A32D-412249E0C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793" y="5663495"/>
            <a:ext cx="636412" cy="620419"/>
          </a:xfrm>
          <a:prstGeom prst="rect">
            <a:avLst/>
          </a:prstGeom>
        </p:spPr>
      </p:pic>
      <p:pic>
        <p:nvPicPr>
          <p:cNvPr id="26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FBB375BE-9D9A-4A3B-B67B-2D3826709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38" y="5663493"/>
            <a:ext cx="636412" cy="6204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59C440-B33B-4D55-BFDD-B03CE2AA73C1}"/>
              </a:ext>
            </a:extLst>
          </p:cNvPr>
          <p:cNvCxnSpPr/>
          <p:nvPr/>
        </p:nvCxnSpPr>
        <p:spPr>
          <a:xfrm>
            <a:off x="2250254" y="1845732"/>
            <a:ext cx="3429937" cy="15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EB9610-A094-4CE7-A69F-10A69B31B964}"/>
              </a:ext>
            </a:extLst>
          </p:cNvPr>
          <p:cNvCxnSpPr>
            <a:cxnSpLocks/>
          </p:cNvCxnSpPr>
          <p:nvPr/>
        </p:nvCxnSpPr>
        <p:spPr>
          <a:xfrm flipH="1">
            <a:off x="4358451" y="2142068"/>
            <a:ext cx="3625612" cy="289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EED93E-949D-4B8C-9AB3-87DB98BEAEFE}"/>
              </a:ext>
            </a:extLst>
          </p:cNvPr>
          <p:cNvCxnSpPr/>
          <p:nvPr/>
        </p:nvCxnSpPr>
        <p:spPr>
          <a:xfrm flipH="1">
            <a:off x="8159044" y="2598325"/>
            <a:ext cx="412984" cy="234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8BAFBF-46D1-4A7B-B169-71E52035A70A}"/>
              </a:ext>
            </a:extLst>
          </p:cNvPr>
          <p:cNvCxnSpPr>
            <a:cxnSpLocks/>
          </p:cNvCxnSpPr>
          <p:nvPr/>
        </p:nvCxnSpPr>
        <p:spPr>
          <a:xfrm flipH="1">
            <a:off x="5938896" y="2367845"/>
            <a:ext cx="2209797" cy="255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7CB342-4429-49D1-B33C-A9655DDC6893}"/>
              </a:ext>
            </a:extLst>
          </p:cNvPr>
          <p:cNvCxnSpPr>
            <a:cxnSpLocks/>
          </p:cNvCxnSpPr>
          <p:nvPr/>
        </p:nvCxnSpPr>
        <p:spPr>
          <a:xfrm>
            <a:off x="7189139" y="1878661"/>
            <a:ext cx="753531" cy="15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431808-27F1-41D7-80C4-4A4016711FF9}"/>
              </a:ext>
            </a:extLst>
          </p:cNvPr>
          <p:cNvSpPr txBox="1"/>
          <p:nvPr/>
        </p:nvSpPr>
        <p:spPr>
          <a:xfrm>
            <a:off x="4591756" y="520507"/>
            <a:ext cx="3657600" cy="492443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Ingress Controller</a:t>
            </a:r>
          </a:p>
        </p:txBody>
      </p:sp>
      <p:pic>
        <p:nvPicPr>
          <p:cNvPr id="7" name="Picture 7" descr="A picture containing object, first-aid kit&#10;&#10;Description generated with very high confidence">
            <a:extLst>
              <a:ext uri="{FF2B5EF4-FFF2-40B4-BE49-F238E27FC236}">
                <a16:creationId xmlns:a16="http://schemas.microsoft.com/office/drawing/2014/main" id="{71F14755-50A0-43CA-ACC4-3520E1A20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359" y="1326147"/>
            <a:ext cx="1064125" cy="1064125"/>
          </a:xfrm>
          <a:prstGeom prst="rect">
            <a:avLst/>
          </a:prstGeom>
        </p:spPr>
      </p:pic>
      <p:pic>
        <p:nvPicPr>
          <p:cNvPr id="13" name="Picture 28" descr="A picture containing outdoor, clipart&#10;&#10;Description generated with very high confidence">
            <a:extLst>
              <a:ext uri="{FF2B5EF4-FFF2-40B4-BE49-F238E27FC236}">
                <a16:creationId xmlns:a16="http://schemas.microsoft.com/office/drawing/2014/main" id="{0229B1DB-7D7E-4763-A9CB-1ED9362DF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411" y="1078832"/>
            <a:ext cx="1625600" cy="16256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2F2EFD-5907-4B20-8630-92E4510E03EC}"/>
              </a:ext>
            </a:extLst>
          </p:cNvPr>
          <p:cNvSpPr txBox="1"/>
          <p:nvPr/>
        </p:nvSpPr>
        <p:spPr>
          <a:xfrm>
            <a:off x="1412052" y="1821273"/>
            <a:ext cx="4922896" cy="1600438"/>
          </a:xfrm>
          <a:prstGeom prst="rect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https://my-nginx-app.cluster.com</a:t>
            </a:r>
            <a:br>
              <a:rPr lang="en-US" sz="2400" dirty="0"/>
            </a:br>
            <a:r>
              <a:rPr lang="en-US" sz="2400" dirty="0"/>
              <a:t>https://cluster.com/my-nginx-app</a:t>
            </a:r>
          </a:p>
        </p:txBody>
      </p:sp>
    </p:spTree>
    <p:extLst>
      <p:ext uri="{BB962C8B-B14F-4D97-AF65-F5344CB8AC3E}">
        <p14:creationId xmlns:p14="http://schemas.microsoft.com/office/powerpoint/2010/main" val="12778218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D71F23-E317-4ADB-B3E9-73F4BF6D0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7F5188-5B14-40E9-AE4E-870F4652B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4A926-29EA-4A3D-8E40-093135F1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1200" b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63</a:t>
            </a:fld>
            <a:endParaRPr lang="en-US" sz="1200" b="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37A77C1-373A-4BE2-A980-A60DCBB6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66" y="142727"/>
            <a:ext cx="10542335" cy="64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184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Kubernetes Locally</a:t>
            </a:r>
          </a:p>
          <a:p>
            <a:r>
              <a:rPr lang="en-US" dirty="0"/>
              <a:t>Running Kubernetes In The Cloud</a:t>
            </a:r>
          </a:p>
          <a:p>
            <a:r>
              <a:rPr lang="en-US" dirty="0"/>
              <a:t>Dealing with 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99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Kubernetes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K3s</a:t>
            </a:r>
            <a:endParaRPr lang="en-US" dirty="0"/>
          </a:p>
          <a:p>
            <a:r>
              <a:rPr lang="en-US" dirty="0">
                <a:hlinkClick r:id="rId3"/>
              </a:rPr>
              <a:t>K3d</a:t>
            </a:r>
            <a:endParaRPr lang="en-US" dirty="0"/>
          </a:p>
          <a:p>
            <a:r>
              <a:rPr lang="en-US" dirty="0">
                <a:hlinkClick r:id="rId4"/>
              </a:rPr>
              <a:t>Rancher</a:t>
            </a:r>
            <a:endParaRPr lang="en-US" dirty="0"/>
          </a:p>
          <a:p>
            <a:r>
              <a:rPr lang="en-US" dirty="0">
                <a:hlinkClick r:id="rId5"/>
              </a:rPr>
              <a:t>Docker</a:t>
            </a:r>
            <a:endParaRPr lang="en-US" dirty="0"/>
          </a:p>
          <a:p>
            <a:r>
              <a:rPr lang="en-US" dirty="0">
                <a:hlinkClick r:id="rId6"/>
              </a:rPr>
              <a:t>Kind</a:t>
            </a:r>
            <a:endParaRPr lang="en-US" dirty="0"/>
          </a:p>
          <a:p>
            <a:r>
              <a:rPr lang="en-US" dirty="0">
                <a:hlinkClick r:id="rId7"/>
              </a:rPr>
              <a:t>KWOK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48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5E37-FC26-7891-9448-B3D5AD0D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Kubernetes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DD7CE-CD89-7308-7C89-B59DF7831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AKS</a:t>
            </a:r>
          </a:p>
          <a:p>
            <a:r>
              <a:rPr lang="en-US" dirty="0"/>
              <a:t>EKS</a:t>
            </a:r>
          </a:p>
          <a:p>
            <a:r>
              <a:rPr lang="en-US" dirty="0"/>
              <a:t>GKE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Digital Ocean</a:t>
            </a:r>
            <a:endParaRPr lang="en-US" dirty="0"/>
          </a:p>
          <a:p>
            <a:r>
              <a:rPr lang="en-US" dirty="0" err="1">
                <a:hlinkClick r:id="rId3"/>
              </a:rPr>
              <a:t>Linode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CA884-06CE-CCD3-B9AB-81E3CBB7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197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52A2-2052-97B9-9486-373E6AB58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C147E-300E-BF66-732E-6C7AE57D1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a framework you like</a:t>
            </a:r>
          </a:p>
          <a:p>
            <a:r>
              <a:rPr lang="en-US" dirty="0">
                <a:hlinkClick r:id="rId2"/>
              </a:rPr>
              <a:t>ELK</a:t>
            </a:r>
            <a:endParaRPr lang="en-US" dirty="0"/>
          </a:p>
          <a:p>
            <a:r>
              <a:rPr lang="en-US" dirty="0">
                <a:hlinkClick r:id="rId3"/>
              </a:rPr>
              <a:t>PLG</a:t>
            </a:r>
            <a:endParaRPr lang="en-US" dirty="0"/>
          </a:p>
          <a:p>
            <a:r>
              <a:rPr lang="en-US" dirty="0"/>
              <a:t>Don’t Over Alert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BDFFD-D436-29F5-6D23-B6B40A77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264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95D6-7C3B-4863-BAAC-4932F7B9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and Supply Chain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9E42D-755D-43DC-7401-37DE151BD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Chainguard</a:t>
            </a:r>
            <a:endParaRPr lang="en-US" dirty="0"/>
          </a:p>
          <a:p>
            <a:r>
              <a:rPr lang="en-US" dirty="0">
                <a:hlinkClick r:id="rId3"/>
              </a:rPr>
              <a:t>Zarf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B9F3D-E131-94F6-9878-5C3F49DB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807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95D6-7C3B-4863-BAAC-4932F7B9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9E42D-755D-43DC-7401-37DE151BD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Helm</a:t>
            </a:r>
          </a:p>
          <a:p>
            <a:r>
              <a:rPr lang="en-US" dirty="0" err="1"/>
              <a:t>Kustomize</a:t>
            </a:r>
            <a:endParaRPr lang="en-US" dirty="0"/>
          </a:p>
          <a:p>
            <a:r>
              <a:rPr lang="en-US"/>
              <a:t>Zarf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B9F3D-E131-94F6-9878-5C3F49DB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62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980"/>
            <a:ext cx="12055151" cy="67810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224" y="6604084"/>
            <a:ext cx="119209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“</a:t>
            </a:r>
            <a:r>
              <a:rPr lang="en-US" sz="1050" dirty="0" err="1"/>
              <a:t>DockerCon</a:t>
            </a:r>
            <a:r>
              <a:rPr lang="en-US" sz="1050" dirty="0"/>
              <a:t> 16: Windows Server &amp; Docker - The Internals Behind Bringing Docker &amp; Containers to Windows - Black Belt”</a:t>
            </a:r>
          </a:p>
        </p:txBody>
      </p:sp>
    </p:spTree>
    <p:extLst>
      <p:ext uri="{BB962C8B-B14F-4D97-AF65-F5344CB8AC3E}">
        <p14:creationId xmlns:p14="http://schemas.microsoft.com/office/powerpoint/2010/main" val="26810081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95D6-7C3B-4863-BAAC-4932F7B9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9E42D-755D-43DC-7401-37DE151BD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K9s</a:t>
            </a:r>
          </a:p>
          <a:p>
            <a:r>
              <a:rPr lang="en-US" dirty="0"/>
              <a:t>Azure Draft</a:t>
            </a:r>
          </a:p>
          <a:p>
            <a:r>
              <a:rPr lang="en-US" dirty="0"/>
              <a:t>Dive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B9F3D-E131-94F6-9878-5C3F49DB4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389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AEBD9E66-647D-6541-FA85-3472A1B96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35096" y="1645384"/>
            <a:ext cx="7439740" cy="1891133"/>
          </a:xfrm>
          <a:ln/>
        </p:spPr>
        <p:txBody>
          <a:bodyPr vert="horz" lIns="91440" tIns="6144" rIns="91440" bIns="45720" rtlCol="0" anchor="t">
            <a:normAutofit/>
          </a:bodyPr>
          <a:lstStyle/>
          <a:p>
            <a:pPr algn="r"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</a:tabLst>
            </a:pPr>
            <a:r>
              <a:rPr lang="en-US" altLang="en-US" sz="2419" b="1"/>
              <a:t>Understanding Storage in Kubernetes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843FD1DC-736B-F9B2-8EFA-2AF4B29C20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Agenda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E32B67D5-C4B6-5541-32C7-AB2A1D63358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Storage APIs in Kubernetes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Volumes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EmptyDir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Host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Files</a:t>
            </a:r>
          </a:p>
          <a:p>
            <a:pPr marL="1566657" lvl="2" indent="-347507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Config Maps</a:t>
            </a:r>
          </a:p>
          <a:p>
            <a:pPr marL="1566657" lvl="2" indent="-347507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Secrets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endParaRPr lang="en-US" altLang="en-US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14A2EE0-DC73-7938-E3EF-13DB6ABDE54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Persistent Volumes</a:t>
            </a:r>
          </a:p>
          <a:p>
            <a:pPr marL="1044438" lvl="1" indent="-391664">
              <a:buSzPct val="7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Provisioning</a:t>
            </a:r>
          </a:p>
          <a:p>
            <a:pPr marL="1566657" lvl="2" indent="-347507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Static</a:t>
            </a:r>
          </a:p>
          <a:p>
            <a:pPr marL="1566657" lvl="2" indent="-347507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Dynamic</a:t>
            </a:r>
          </a:p>
          <a:p>
            <a:pPr marL="522219" indent="-391664">
              <a:spcBef>
                <a:spcPts val="1376"/>
              </a:spcBef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Usage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Storage Options</a:t>
            </a:r>
          </a:p>
          <a:p>
            <a:pPr marL="1044438" lvl="1" indent="-391664">
              <a:buSzPct val="7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Cloud</a:t>
            </a:r>
          </a:p>
          <a:p>
            <a:pPr marL="1044438" lvl="1" indent="-391664">
              <a:buSzPct val="7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On-Premises</a:t>
            </a:r>
          </a:p>
          <a:p>
            <a:pPr marL="1044438" lvl="1" indent="-391664">
              <a:buSzPct val="7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CSI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AB766075-E974-0939-2FF2-6352DB7F397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Storage APIs in Kubernetes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D0B0FA2D-631D-E535-FED6-39B51771714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Configuration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ConfigMap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Secret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93B9605-71B4-12DA-C9D5-230535DC44E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Storage</a:t>
            </a:r>
          </a:p>
          <a:p>
            <a:pPr marL="1044438" lvl="1" indent="-391664">
              <a:buSzPct val="7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Volume</a:t>
            </a:r>
          </a:p>
          <a:p>
            <a:pPr marL="1044438" lvl="1" indent="-391664">
              <a:buSzPct val="7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VolumeMount</a:t>
            </a:r>
          </a:p>
          <a:p>
            <a:pPr marL="1044438" lvl="1" indent="-391664">
              <a:buSzPct val="7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PersistentVolume</a:t>
            </a:r>
          </a:p>
          <a:p>
            <a:pPr marL="1044438" lvl="1" indent="-391664">
              <a:buSzPct val="7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PersistentVolumeClaim</a:t>
            </a:r>
          </a:p>
          <a:p>
            <a:pPr marL="1044438" lvl="1" indent="-391664">
              <a:buSzPct val="7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StorageClass</a:t>
            </a:r>
          </a:p>
          <a:p>
            <a:pPr marL="1044438" lvl="1" indent="-391664">
              <a:buSzPct val="7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VolumeAttachment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6330D8E7-42A8-FC5F-E908-26AF47A2882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Volume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C4725908-6D7B-C2F3-BF13-EC3770B698C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10970496" cy="3976181"/>
          </a:xfrm>
          <a:ln/>
        </p:spPr>
        <p:txBody>
          <a:bodyPr/>
          <a:lstStyle/>
          <a:p>
            <a:pPr marL="522219" indent="-391664">
              <a:spcBef>
                <a:spcPts val="2449"/>
              </a:spcBef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Solves Two Problems</a:t>
            </a:r>
          </a:p>
          <a:p>
            <a:pPr marL="1044438" lvl="1" indent="-391664">
              <a:spcBef>
                <a:spcPts val="2449"/>
              </a:spcBef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Container Death</a:t>
            </a:r>
          </a:p>
          <a:p>
            <a:pPr marL="1044438" lvl="1" indent="-391664">
              <a:spcBef>
                <a:spcPts val="2449"/>
              </a:spcBef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File Sharing</a:t>
            </a:r>
          </a:p>
          <a:p>
            <a:pPr marL="522219" indent="-391664">
              <a:spcBef>
                <a:spcPts val="2449"/>
              </a:spcBef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Lifetime of the Pod that encloses it.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CF187A8D-9412-F923-D4DC-836CBC967F5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Volume – Volume Types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6968EA70-B743-EF8F-EBAB-9D1824195AA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217238"/>
            <a:ext cx="5354692" cy="5087822"/>
          </a:xfrm>
          <a:ln/>
        </p:spPr>
        <p:txBody>
          <a:bodyPr>
            <a:normAutofit fontScale="92500" lnSpcReduction="10000"/>
          </a:bodyPr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awsElasticBlockStore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azureDisk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azureFile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cephfs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configMap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csi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downwardAPI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emptyDir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fc (fibre channel)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flocker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gcePersistentDisk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gitRepo (deprecated)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glusterfs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6DDC617C-20D7-55D4-49AE-6F6E5D8707B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217238"/>
            <a:ext cx="5354693" cy="5087822"/>
          </a:xfrm>
          <a:ln/>
        </p:spPr>
        <p:txBody>
          <a:bodyPr>
            <a:normAutofit fontScale="92500" lnSpcReduction="10000"/>
          </a:bodyPr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hostPath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iscsi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local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nfs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persistentVolumeClaim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projected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portworxVolume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quobyte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rbd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scaleIO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secret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storageos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vsphereVolume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F48487EF-EAB8-6576-9246-20BAABFE011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Volume – Volume Types</a:t>
            </a:r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ABD3CFD8-37B0-70A6-13F5-98ACE46CBB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Ephemeral Volumes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API Objects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Mounted Host Files &amp; Directories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External Storage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CFAC2B1F-831D-1A4C-2FA7-1D58B3CF9FA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Life of underlying files varies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Read the Docs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6529BE5C-FB5A-7163-ADE1-6D792ED726F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Volume – Volume Types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94460F47-E7D4-5C34-94EB-AECA3976FF1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In-tree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Out-of-tree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FlexVolume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CSI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8AC8A366-12EC-2212-63E2-E32D8FC64E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F4146E53-F7CB-425C-7E86-8833E368AAE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Volume – Volume Types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446902A4-8654-6589-88E0-5782716CA9B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In-tree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Out-of-tree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FlexVolume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CSI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B9085E2D-C612-27C3-02D1-9B6DC0618F7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Linked, Compiled build and Shipped with Kubernetes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8E9B2DB4-0071-7B7B-7159-99940BB3B24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Volume – Volume Types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86D1B875-E1F4-6095-84C3-08302B8C959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In-tree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Out-of-tree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FlexVolume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CSI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8DDD69B0-8750-11B4-C440-3EDB2DC83C9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Requires Access to the Root Filesystem on control plane and worker nodes</a:t>
            </a:r>
          </a:p>
          <a:p>
            <a:pPr marL="1044438" lvl="1" indent="-391664">
              <a:buSzPct val="7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Difficult to Deploy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External Dependencies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4224" y="6604084"/>
            <a:ext cx="119209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“</a:t>
            </a:r>
            <a:r>
              <a:rPr lang="en-US" sz="1050" dirty="0" err="1"/>
              <a:t>DockerCon</a:t>
            </a:r>
            <a:r>
              <a:rPr lang="en-US" sz="1050" dirty="0"/>
              <a:t> 16: Windows Server &amp; Docker - The Internals Behind Bringing Docker &amp; Containers to Windows - Black Belt”</a:t>
            </a:r>
          </a:p>
        </p:txBody>
      </p:sp>
    </p:spTree>
    <p:extLst>
      <p:ext uri="{BB962C8B-B14F-4D97-AF65-F5344CB8AC3E}">
        <p14:creationId xmlns:p14="http://schemas.microsoft.com/office/powerpoint/2010/main" val="26956555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92D9BB5C-9E9A-5903-BDF2-6E90CF367AA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Volume – Volume Types</a:t>
            </a: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52D62D4E-9A12-E65B-D798-DB876699459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In-tree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Out-of-tree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FlexVolume</a:t>
            </a:r>
          </a:p>
          <a:p>
            <a:pPr marL="1044438" lvl="1" indent="-391664">
              <a:buSzPct val="75000"/>
              <a:buFont typeface="Symbol" panose="05050102010706020507" pitchFamily="18" charset="2"/>
              <a:buChar char="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CSI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5405E071-97AF-1330-300F-F7D89C9F101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Standardized Mechanism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Side-cars provided to connect CSI drivers with Kubernetes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Alpha in 1.9, Beta since 1.10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EE1E07B9-74C1-F33A-FA68-6330FC60F31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Example 1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E1BA92A3-A764-5E3A-9210-8C9B2C8420E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10970496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EmptyDir (Ephemeral)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ConfigMap (API Object)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HostDir (Mounted Host File)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NFS Share (External Storage)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CE9FFAEB-F359-734C-3143-1CA5CA01C83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Persistent Volumes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5E8FE793-D091-14B3-5141-E0FA2E5F9A9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10970496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Represent distinct storage provisioned by an administrator (static) or Provisioner (dynamic)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Lifecycle independent of Pods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8BDB5445-0159-B72C-C441-4EA96AE20DD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2288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 sz="4838"/>
              <a:t>Persistent Volume – Volume Types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143C270A-7AEF-B038-BAC5-6B09DC8A353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217237"/>
            <a:ext cx="5354692" cy="5308615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GCEPersistentDisk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AWSElasticBlockStore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AzureFile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AzureDisk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FC (Fibre Channel)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Flexvolume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Flocker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NFS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iSCSI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63701E2-436B-98C8-900C-E1BFABD6EA9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217237"/>
            <a:ext cx="5354693" cy="5308615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RBD (Ceph Block Device)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CephFS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Cinder (OpenStack block storage)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Glusterfs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VsphereVolume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Quobyte Volumes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HostPath (Single node testing only – local storage is not supported in any way and WILL NOT WORK in a multi-node cluster)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Portworx Volumes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ScaleIO Volumes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StorageOS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B570A381-8030-F92D-D1EA-A81BCFBEAE6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2288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 sz="4838"/>
              <a:t>Persistent Volume – Volume Types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92803349-5C16-09CE-6CB0-57AAEB7F1F3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Some can be resized (beta)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Mount Options Vary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Read the Docs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2B55059-5804-4B4F-8F56-0429AD6C788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342E554C-38B1-CA95-62A1-E2AB314E540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Persistent Volume – </a:t>
            </a:r>
            <a:r>
              <a:rPr lang="en-US" altLang="en-US" sz="5805"/>
              <a:t>Life cycle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8AA61DE9-C72C-671E-F83D-4D39BFDC65A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Available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Bound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Released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Failed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D663B44A-6FAC-D3F0-A3BC-112B29FC73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 free PV that is not bound to a claim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0B5A23A6-603E-6FF6-9C19-703FFABF461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Persistent Volume – </a:t>
            </a:r>
            <a:r>
              <a:rPr lang="en-US" altLang="en-US" sz="5805"/>
              <a:t>Life cycle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FF76FC48-D445-2BB5-7A78-94BBCAB295C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Available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Bound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Released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Failed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79B80A5A-16C8-2BB9-B61E-0BDEE98BA97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The PV is bound to a PVC.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623AF18C-FF8A-C2FB-0617-50B58257583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Persistent Volume – </a:t>
            </a:r>
            <a:r>
              <a:rPr lang="en-US" altLang="en-US" sz="5805"/>
              <a:t>Life cycle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B0E17DE2-5E74-CA2C-3692-144F9310EF9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Available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Bound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Released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Failed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08D50E28-190C-E5DC-0A74-BDCD4B7E37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The claim has been deleted, but the PV is not yet reclaimed by the cluster.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A9D78ED1-F011-09DF-E599-57779C32AD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Persistent Volume – </a:t>
            </a:r>
            <a:r>
              <a:rPr lang="en-US" altLang="en-US" sz="5805"/>
              <a:t>Life cycle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65D2F67E-E3E3-09EA-0B08-38A6A0FC4F9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Available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Bound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Released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Failed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A7AC7D74-4B8D-FF41-F3FC-CC21D6E4D2B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Automatic reclamation has failed.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C88253D1-2795-C348-6B5D-95C4F473B20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1059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 sz="4354"/>
              <a:t>Persistent Volume – </a:t>
            </a:r>
            <a:r>
              <a:rPr lang="en-US" altLang="en-US" sz="4838"/>
              <a:t>Reclaim Policy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7DBE9632-CF2D-F65C-60A1-0F36BC37FDF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Retain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Recycle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Delete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19A4B2DC-EC7A-9892-F2C3-CD8D86156C6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Manual reclamation of resources.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224" y="6604084"/>
            <a:ext cx="119209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Source: “</a:t>
            </a:r>
            <a:r>
              <a:rPr lang="en-US" sz="1050" dirty="0" err="1"/>
              <a:t>DockerCon</a:t>
            </a:r>
            <a:r>
              <a:rPr lang="en-US" sz="1050" dirty="0"/>
              <a:t> 16: Windows Server &amp; Docker - The Internals Behind Bringing Docker &amp; Containers to Windows - Black Belt”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50972" y="201336"/>
            <a:ext cx="604179" cy="394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78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546819EC-C240-4503-632B-08ACF1C685E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1059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 sz="4354"/>
              <a:t>Persistent Volume – </a:t>
            </a:r>
            <a:r>
              <a:rPr lang="en-US" altLang="en-US" sz="4838"/>
              <a:t>Reclaim Policy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4BCC9637-3D3A-EC0E-D90A-E16B4653EB6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Retain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Recycle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Delete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FE81177-CA33-2B1F-AFB5-71021145BDC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Deprecated – Largely unsupported.  Don’t use it.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60DBB7C0-FB87-B9B6-D2CB-DA65BDBED45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1059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 sz="4354"/>
              <a:t>Persistent Volume – </a:t>
            </a:r>
            <a:r>
              <a:rPr lang="en-US" altLang="en-US" sz="4838"/>
              <a:t>Reclaim Policy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46DD3A83-27CA-1BDF-B528-E6C9BA5092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Retain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Recycle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 b="1"/>
              <a:t>Delete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B05B699A-0142-E4FA-D109-556C4A2C93A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Underlying storage mechanism is deleted.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EC5D99C8-10AD-3AF6-835C-EE83951E3F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Storage Class</a:t>
            </a: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00FC62CE-D464-B9D4-1E38-16F03FFA850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10970496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Gives an administrator the ability to create different storage offerings.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Can be attached to statically provisioned PVs or trigger the dynamic provisioning of PVs.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7B895867-9F6E-68E5-8E6B-252E3D940C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1059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 sz="4354"/>
              <a:t>Storage Class – Internal Provisioners</a:t>
            </a: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C87898CD-517C-44FB-1CBC-AE0D64B4C0E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5354692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AWSElasticBlockStore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AzureFile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AzureDisk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Cinder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Flocker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GCEPersistentDisk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GlusterFS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D60A0228-537D-54D4-0551-AB93B227F28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32316" y="1605065"/>
            <a:ext cx="5354693" cy="3976181"/>
          </a:xfrm>
          <a:ln/>
        </p:spPr>
        <p:txBody>
          <a:bodyPr/>
          <a:lstStyle/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Quobyte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RBD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VsphereVolume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PortworxVolume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ScaleIO</a:t>
            </a:r>
          </a:p>
          <a:p>
            <a:pPr marL="522219" indent="-391664">
              <a:buSzPct val="45000"/>
              <a:buNone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StorageOS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9325130D-8A54-4BCD-5AE0-75D1ED270FB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1059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 sz="4354"/>
              <a:t>Storage Class – External Provisioners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9DF554AD-460F-EEB3-BF1F-CA75B3EEC81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4"/>
            <a:ext cx="5354692" cy="1896894"/>
          </a:xfrm>
          <a:ln/>
        </p:spPr>
        <p:txBody>
          <a:bodyPr>
            <a:normAutofit fontScale="92500" lnSpcReduction="10000"/>
          </a:bodyPr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AWS – EFS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Ceph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Digital Ocean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Flex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</a:tabLst>
            </a:pPr>
            <a:r>
              <a:rPr lang="en-US" altLang="en-US"/>
              <a:t>Gluster</a:t>
            </a:r>
          </a:p>
        </p:txBody>
      </p:sp>
      <p:sp>
        <p:nvSpPr>
          <p:cNvPr id="27651" name="Text Box 3">
            <a:extLst>
              <a:ext uri="{FF2B5EF4-FFF2-40B4-BE49-F238E27FC236}">
                <a16:creationId xmlns:a16="http://schemas.microsoft.com/office/drawing/2014/main" id="{6D082079-49E2-A560-1402-57DDF367F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2316" y="1605064"/>
            <a:ext cx="5354693" cy="1896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9830" rIns="0" bIns="0"/>
          <a:lstStyle>
            <a:lvl1pPr marL="431800" indent="-3238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lnSpc>
                <a:spcPct val="98000"/>
              </a:lnSpc>
              <a:spcBef>
                <a:spcPts val="1723"/>
              </a:spcBef>
              <a:buSzPct val="45000"/>
              <a:buFont typeface="Wingdings" panose="05000000000000000000" pitchFamily="2" charset="2"/>
              <a:buChar char=""/>
            </a:pPr>
            <a:r>
              <a:rPr lang="en-US" altLang="en-US" sz="3870">
                <a:latin typeface="Roboto" panose="02000000000000000000" pitchFamily="2" charset="0"/>
              </a:rPr>
              <a:t>iSCSI</a:t>
            </a:r>
          </a:p>
          <a:p>
            <a:pPr>
              <a:lnSpc>
                <a:spcPct val="98000"/>
              </a:lnSpc>
              <a:spcBef>
                <a:spcPts val="1723"/>
              </a:spcBef>
              <a:buSzPct val="45000"/>
              <a:buFont typeface="Wingdings" panose="05000000000000000000" pitchFamily="2" charset="2"/>
              <a:buChar char=""/>
            </a:pPr>
            <a:r>
              <a:rPr lang="en-US" altLang="en-US" sz="3870">
                <a:latin typeface="Roboto" panose="02000000000000000000" pitchFamily="2" charset="0"/>
              </a:rPr>
              <a:t>local-volume</a:t>
            </a:r>
          </a:p>
          <a:p>
            <a:pPr>
              <a:lnSpc>
                <a:spcPct val="98000"/>
              </a:lnSpc>
              <a:spcBef>
                <a:spcPts val="1723"/>
              </a:spcBef>
              <a:buSzPct val="45000"/>
              <a:buFont typeface="Wingdings" panose="05000000000000000000" pitchFamily="2" charset="2"/>
              <a:buChar char=""/>
            </a:pPr>
            <a:r>
              <a:rPr lang="en-US" altLang="en-US" sz="3870">
                <a:latin typeface="Roboto" panose="02000000000000000000" pitchFamily="2" charset="0"/>
              </a:rPr>
              <a:t>NFS</a:t>
            </a:r>
          </a:p>
          <a:p>
            <a:pPr>
              <a:lnSpc>
                <a:spcPct val="98000"/>
              </a:lnSpc>
              <a:spcBef>
                <a:spcPts val="1723"/>
              </a:spcBef>
              <a:buSzPct val="45000"/>
              <a:buFont typeface="Wingdings" panose="05000000000000000000" pitchFamily="2" charset="2"/>
              <a:buChar char=""/>
            </a:pPr>
            <a:r>
              <a:rPr lang="en-US" altLang="en-US" sz="3870">
                <a:latin typeface="Roboto" panose="02000000000000000000" pitchFamily="2" charset="0"/>
              </a:rPr>
              <a:t>NFS-Client</a:t>
            </a:r>
          </a:p>
          <a:p>
            <a:pPr>
              <a:lnSpc>
                <a:spcPct val="98000"/>
              </a:lnSpc>
              <a:spcBef>
                <a:spcPts val="1723"/>
              </a:spcBef>
              <a:buSzPct val="45000"/>
              <a:buFont typeface="Wingdings" panose="05000000000000000000" pitchFamily="2" charset="2"/>
              <a:buChar char=""/>
            </a:pPr>
            <a:r>
              <a:rPr lang="en-US" altLang="en-US" sz="3870">
                <a:latin typeface="Roboto" panose="02000000000000000000" pitchFamily="2" charset="0"/>
              </a:rPr>
              <a:t>OpenEBS</a:t>
            </a:r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2BF7BFFA-F13B-862E-3E4A-4C9821ACA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834" y="3682431"/>
            <a:ext cx="10970496" cy="1896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7987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 Regular" charset="0"/>
              </a:defRPr>
            </a:lvl9pPr>
          </a:lstStyle>
          <a:p>
            <a:pPr>
              <a:lnSpc>
                <a:spcPct val="98000"/>
              </a:lnSpc>
              <a:spcBef>
                <a:spcPts val="1723"/>
              </a:spcBef>
            </a:pPr>
            <a:r>
              <a:rPr lang="en-US" altLang="en-US" sz="3144">
                <a:latin typeface="Roboto" panose="02000000000000000000" pitchFamily="2" charset="0"/>
              </a:rPr>
              <a:t>https://github.com/kubernetes-incubator/external-storage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13BE5781-0F3D-583D-EF6B-ACDF5717B67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8834" y="272630"/>
            <a:ext cx="10970496" cy="1144280"/>
          </a:xfrm>
          <a:ln/>
        </p:spPr>
        <p:txBody>
          <a:bodyPr vert="horz" lIns="91440" tIns="13516" rIns="91440" bIns="45720" rtlCol="0" anchor="ctr">
            <a:normAutofit/>
          </a:bodyPr>
          <a:lstStyle/>
          <a:p>
            <a:pPr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Example 2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D603839D-EEA0-A0D7-8292-8F1E56C5A79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08834" y="1605065"/>
            <a:ext cx="10970496" cy="3976181"/>
          </a:xfrm>
          <a:ln/>
        </p:spPr>
        <p:txBody>
          <a:bodyPr/>
          <a:lstStyle/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Storage Class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Statically Provisioned</a:t>
            </a:r>
          </a:p>
          <a:p>
            <a:pPr marL="522219" indent="-391664">
              <a:buSzPct val="45000"/>
              <a:buFont typeface="Wingdings" panose="05000000000000000000" pitchFamily="2" charset="2"/>
              <a:buChar char=""/>
              <a:tabLst>
                <a:tab pos="552938" algn="l"/>
                <a:tab pos="1105875" algn="l"/>
                <a:tab pos="1658813" algn="l"/>
                <a:tab pos="2211751" algn="l"/>
                <a:tab pos="2764688" algn="l"/>
                <a:tab pos="3317626" algn="l"/>
                <a:tab pos="3870564" algn="l"/>
                <a:tab pos="4423501" algn="l"/>
                <a:tab pos="4976439" algn="l"/>
                <a:tab pos="5529377" algn="l"/>
                <a:tab pos="6082314" algn="l"/>
                <a:tab pos="6635252" algn="l"/>
                <a:tab pos="7188190" algn="l"/>
                <a:tab pos="7741128" algn="l"/>
                <a:tab pos="8294065" algn="l"/>
                <a:tab pos="8847003" algn="l"/>
                <a:tab pos="9399941" algn="l"/>
                <a:tab pos="9952878" algn="l"/>
                <a:tab pos="10505816" algn="l"/>
              </a:tabLst>
            </a:pPr>
            <a:r>
              <a:rPr lang="en-US" altLang="en-US"/>
              <a:t>Dynamically Provisioned Storage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3485-05F9-92AF-E050-7F016B36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Kitchen Sink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C6C5C-5244-9AB4-564F-DF0102638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https://landscape.cncf.io/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27CBD-2EED-7DE7-BBB4-4A686641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0BBDA-657C-4EFB-8912-44FB5D6B74FA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65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0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ANY QUESTIONS?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BEEF2E-2D48-E2EC-374C-A01169A81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77" name="Google Shape;577;p5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95287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 ME</a:t>
            </a:r>
            <a:endParaRPr/>
          </a:p>
        </p:txBody>
      </p:sp>
      <p:sp>
        <p:nvSpPr>
          <p:cNvPr id="567" name="Google Shape;567;p5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dirty="0"/>
              <a:t>Jason van </a:t>
            </a:r>
            <a:r>
              <a:rPr lang="en-US" dirty="0" err="1"/>
              <a:t>Brackel</a:t>
            </a:r>
            <a:endParaRPr dirty="0"/>
          </a:p>
        </p:txBody>
      </p:sp>
      <p:sp>
        <p:nvSpPr>
          <p:cNvPr id="566" name="Google Shape;566;p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98</a:t>
            </a:fld>
            <a:endParaRPr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4294967295"/>
          </p:nvPr>
        </p:nvSpPr>
        <p:spPr>
          <a:xfrm>
            <a:off x="1507786" y="2489208"/>
            <a:ext cx="5881688" cy="385762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1600" dirty="0">
                <a:sym typeface="Arial"/>
              </a:rPr>
              <a:t>@</a:t>
            </a:r>
            <a:r>
              <a:rPr lang="en-US" sz="1600" dirty="0" err="1">
                <a:sym typeface="Arial"/>
              </a:rPr>
              <a:t>JvB</a:t>
            </a:r>
            <a:endParaRPr sz="1600" dirty="0">
              <a:sym typeface="Arial"/>
            </a:endParaRPr>
          </a:p>
        </p:txBody>
      </p:sp>
      <p:sp>
        <p:nvSpPr>
          <p:cNvPr id="2" name="Google Shape;570;p55">
            <a:extLst>
              <a:ext uri="{FF2B5EF4-FFF2-40B4-BE49-F238E27FC236}">
                <a16:creationId xmlns:a16="http://schemas.microsoft.com/office/drawing/2014/main" id="{599A539A-1220-BFF7-040E-98992DEE77B5}"/>
              </a:ext>
            </a:extLst>
          </p:cNvPr>
          <p:cNvSpPr txBox="1">
            <a:spLocks/>
          </p:cNvSpPr>
          <p:nvPr/>
        </p:nvSpPr>
        <p:spPr>
          <a:xfrm>
            <a:off x="1497114" y="2704591"/>
            <a:ext cx="5882100" cy="442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@</a:t>
            </a:r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jasonvanbrackel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Google Shape;570;p55">
            <a:extLst>
              <a:ext uri="{FF2B5EF4-FFF2-40B4-BE49-F238E27FC236}">
                <a16:creationId xmlns:a16="http://schemas.microsoft.com/office/drawing/2014/main" id="{96B6CBEE-71CC-74D6-D451-D96DB546446C}"/>
              </a:ext>
            </a:extLst>
          </p:cNvPr>
          <p:cNvSpPr txBox="1">
            <a:spLocks/>
          </p:cNvSpPr>
          <p:nvPr/>
        </p:nvSpPr>
        <p:spPr>
          <a:xfrm>
            <a:off x="1517634" y="3019274"/>
            <a:ext cx="5882100" cy="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sz="1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jasonvanbrackel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6002-9178-BFF5-5785-18076AAE3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288" y="2874970"/>
            <a:ext cx="298866" cy="245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A47F0C-C0E6-BE91-C2A8-2DA3AD0CB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288" y="3146723"/>
            <a:ext cx="298866" cy="348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4A09EB-C25A-16B6-EE2C-A7C5BCF05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848" y="2389703"/>
            <a:ext cx="637746" cy="637746"/>
          </a:xfrm>
          <a:prstGeom prst="rect">
            <a:avLst/>
          </a:prstGeom>
        </p:spPr>
      </p:pic>
      <p:pic>
        <p:nvPicPr>
          <p:cNvPr id="1030" name="Picture 6" descr="2 Hours with Azure Kubernetes">
            <a:extLst>
              <a:ext uri="{FF2B5EF4-FFF2-40B4-BE49-F238E27FC236}">
                <a16:creationId xmlns:a16="http://schemas.microsoft.com/office/drawing/2014/main" id="{8F684949-950E-1563-0DCA-A1961503F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5" r="23278"/>
          <a:stretch/>
        </p:blipFill>
        <p:spPr bwMode="auto">
          <a:xfrm>
            <a:off x="5273820" y="887499"/>
            <a:ext cx="4292868" cy="42799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3023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1663</Words>
  <Application>Microsoft Macintosh PowerPoint</Application>
  <PresentationFormat>Widescreen</PresentationFormat>
  <Paragraphs>567</Paragraphs>
  <Slides>98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12" baseType="lpstr">
      <vt:lpstr>Rockwell Extra Bold</vt:lpstr>
      <vt:lpstr>Wingdings</vt:lpstr>
      <vt:lpstr>Calibri</vt:lpstr>
      <vt:lpstr>Poppins</vt:lpstr>
      <vt:lpstr>Tw Cen MT</vt:lpstr>
      <vt:lpstr>Arial</vt:lpstr>
      <vt:lpstr>Rockwell Condensed</vt:lpstr>
      <vt:lpstr>Courier New</vt:lpstr>
      <vt:lpstr>Rockwell</vt:lpstr>
      <vt:lpstr>Teko</vt:lpstr>
      <vt:lpstr>Wingdings 3</vt:lpstr>
      <vt:lpstr>Roboto</vt:lpstr>
      <vt:lpstr>Symbol</vt:lpstr>
      <vt:lpstr>Wood Type</vt:lpstr>
      <vt:lpstr>Introduction to Kubernetes for Developers</vt:lpstr>
      <vt:lpstr>CONTACT ME</vt:lpstr>
      <vt:lpstr>First Things First</vt:lpstr>
      <vt:lpstr>Container Fundamentals</vt:lpstr>
      <vt:lpstr>Containers are not VMs</vt:lpstr>
      <vt:lpstr>Containers are not VMs</vt:lpstr>
      <vt:lpstr>PowerPoint Presentation</vt:lpstr>
      <vt:lpstr>PowerPoint Presentation</vt:lpstr>
      <vt:lpstr>PowerPoint Presentation</vt:lpstr>
      <vt:lpstr>PowerPoint Presentation</vt:lpstr>
      <vt:lpstr>What is Kubernetes</vt:lpstr>
      <vt:lpstr>What is Kubernetes</vt:lpstr>
      <vt:lpstr>It Is Complex</vt:lpstr>
      <vt:lpstr>Why Should I care?</vt:lpstr>
      <vt:lpstr>Why Should Developers care?</vt:lpstr>
      <vt:lpstr>Why Should Developers care?</vt:lpstr>
      <vt:lpstr>PowerPoint Presentation</vt:lpstr>
      <vt:lpstr>Don’t run kubernetes</vt:lpstr>
      <vt:lpstr>PowerPoint Presentation</vt:lpstr>
      <vt:lpstr>What does it do?</vt:lpstr>
      <vt:lpstr>K8s Is Hard!</vt:lpstr>
      <vt:lpstr>K8s Is Hard!</vt:lpstr>
      <vt:lpstr>K8s Is Hard!</vt:lpstr>
      <vt:lpstr>K8s Is Hard!</vt:lpstr>
      <vt:lpstr>K8s Is Hard!</vt:lpstr>
      <vt:lpstr>What does it do?</vt:lpstr>
      <vt:lpstr>K8s IS Hard!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Take a Look At a Couple</vt:lpstr>
      <vt:lpstr>When should Use K8s?</vt:lpstr>
      <vt:lpstr>When Should I Run K8s?</vt:lpstr>
      <vt:lpstr>Which Distribution Should I Choose?</vt:lpstr>
      <vt:lpstr>Which Distribution Should I Choose?</vt:lpstr>
      <vt:lpstr>Which Distribution Should I Choose?</vt:lpstr>
      <vt:lpstr>Which Service Should I Choose?</vt:lpstr>
      <vt:lpstr>What is generally not an issue</vt:lpstr>
      <vt:lpstr>Personal Ranking</vt:lpstr>
      <vt:lpstr>Kubernetes Concepts</vt:lpstr>
      <vt:lpstr>Pod</vt:lpstr>
      <vt:lpstr>ReplicaSet</vt:lpstr>
      <vt:lpstr>ReplicaSet</vt:lpstr>
      <vt:lpstr>ReplicaSet</vt:lpstr>
      <vt:lpstr>Deployments</vt:lpstr>
      <vt:lpstr>Deployments</vt:lpstr>
      <vt:lpstr>Deployments</vt:lpstr>
      <vt:lpstr>Deployments</vt:lpstr>
      <vt:lpstr>Deployments</vt:lpstr>
      <vt:lpstr>Services</vt:lpstr>
      <vt:lpstr>Services (Node Port)</vt:lpstr>
      <vt:lpstr>Services (Load Balancer)</vt:lpstr>
      <vt:lpstr>Config Maps &amp; Secrets</vt:lpstr>
      <vt:lpstr>Config Maps &amp; Secrets</vt:lpstr>
      <vt:lpstr>Ingresses</vt:lpstr>
      <vt:lpstr>Ingresses</vt:lpstr>
      <vt:lpstr>PowerPoint Presentation</vt:lpstr>
      <vt:lpstr>Tools</vt:lpstr>
      <vt:lpstr>Running Kubernetes Locally</vt:lpstr>
      <vt:lpstr>Running Kubernetes In the Cloud</vt:lpstr>
      <vt:lpstr>Dealing with Scale</vt:lpstr>
      <vt:lpstr>Packaging and Supply Chain Security</vt:lpstr>
      <vt:lpstr>Application Deployment</vt:lpstr>
      <vt:lpstr>Power Tools</vt:lpstr>
      <vt:lpstr>Understanding Storage in Kubernetes</vt:lpstr>
      <vt:lpstr>Agenda</vt:lpstr>
      <vt:lpstr>Storage APIs in Kubernetes</vt:lpstr>
      <vt:lpstr>Volume</vt:lpstr>
      <vt:lpstr>Volume – Volume Types</vt:lpstr>
      <vt:lpstr>Volume – Volume Types</vt:lpstr>
      <vt:lpstr>Volume – Volume Types</vt:lpstr>
      <vt:lpstr>Volume – Volume Types</vt:lpstr>
      <vt:lpstr>Volume – Volume Types</vt:lpstr>
      <vt:lpstr>Volume – Volume Types</vt:lpstr>
      <vt:lpstr>Example 1</vt:lpstr>
      <vt:lpstr>Persistent Volumes</vt:lpstr>
      <vt:lpstr>Persistent Volume – Volume Types</vt:lpstr>
      <vt:lpstr>Persistent Volume – Volume Types</vt:lpstr>
      <vt:lpstr>Persistent Volume – Life cycle</vt:lpstr>
      <vt:lpstr>Persistent Volume – Life cycle</vt:lpstr>
      <vt:lpstr>Persistent Volume – Life cycle</vt:lpstr>
      <vt:lpstr>Persistent Volume – Life cycle</vt:lpstr>
      <vt:lpstr>Persistent Volume – Reclaim Policy</vt:lpstr>
      <vt:lpstr>Persistent Volume – Reclaim Policy</vt:lpstr>
      <vt:lpstr>Persistent Volume – Reclaim Policy</vt:lpstr>
      <vt:lpstr>Storage Class</vt:lpstr>
      <vt:lpstr>Storage Class – Internal Provisioners</vt:lpstr>
      <vt:lpstr>Storage Class – External Provisioners</vt:lpstr>
      <vt:lpstr>Example 2</vt:lpstr>
      <vt:lpstr>The Kitchen Sink</vt:lpstr>
      <vt:lpstr>ANY QUESTIONS?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Zarf Online Meetup</dc:title>
  <cp:lastModifiedBy>Jason van Brackel</cp:lastModifiedBy>
  <cp:revision>20</cp:revision>
  <dcterms:modified xsi:type="dcterms:W3CDTF">2024-04-22T16:00:06Z</dcterms:modified>
</cp:coreProperties>
</file>